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79" r:id="rId4"/>
    <p:sldId id="291" r:id="rId5"/>
    <p:sldId id="301" r:id="rId6"/>
    <p:sldId id="300" r:id="rId7"/>
    <p:sldId id="293" r:id="rId8"/>
    <p:sldId id="294" r:id="rId9"/>
    <p:sldId id="302" r:id="rId10"/>
    <p:sldId id="303" r:id="rId11"/>
    <p:sldId id="297" r:id="rId12"/>
    <p:sldId id="306" r:id="rId13"/>
    <p:sldId id="305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DB"/>
    <a:srgbClr val="ECECEC"/>
    <a:srgbClr val="006EB6"/>
    <a:srgbClr val="D9D9D9"/>
    <a:srgbClr val="5D6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40330-9205-46B7-9FBB-22105AC89A31}" type="datetimeFigureOut">
              <a:rPr lang="de-DE" smtClean="0"/>
              <a:t>11.01.2022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B4BA9-3713-4ED7-811D-C45DCDE018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B732B-77ED-49AC-9ADE-0366ACDC5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EC1257-E967-4415-A995-E9390F107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A9D63E-218D-430A-83CB-A8A2D5E8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CE6-4CEF-4724-8C17-AD16308761F6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05B517-B31D-492A-9B51-0092A6C5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208E7A-8975-4FBB-97AA-C11A709D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31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95EBA-AD20-47CF-BD4A-A682B8660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014D1E-F40B-41C7-B1FD-BD1F98FE2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FDF85D-866D-46A7-81B7-04787218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BE9819-4219-4CFF-A04D-C181FE9A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08FCB9-01C3-4919-AE2E-A0F7C21F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52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eck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95EBA-AD20-47CF-BD4A-A682B8660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536" y="365125"/>
            <a:ext cx="9611264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014D1E-F40B-41C7-B1FD-BD1F98FE2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FDF85D-866D-46A7-81B7-04787218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BE9819-4219-4CFF-A04D-C181FE9A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08FCB9-01C3-4919-AE2E-A0F7C21F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 descr="Informationen mit einfarbiger Füllung">
            <a:extLst>
              <a:ext uri="{FF2B5EF4-FFF2-40B4-BE49-F238E27FC236}">
                <a16:creationId xmlns:a16="http://schemas.microsoft.com/office/drawing/2014/main" id="{F4B4941B-ECFD-4061-B8CE-16218041EE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8098" y="5611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8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heck_Titel und 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06E26-8B38-4966-9A2D-EE7142453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536" y="365125"/>
            <a:ext cx="9611264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91646B-E002-4F0F-9270-CEFA06553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01883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7D9E304-C402-4A82-81A7-8545D2B9F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7EB15E-E1E2-4916-BA1B-1E6B76F6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3E0-E329-484C-9362-520F5416C30E}" type="datetime1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20D643-F029-44A0-B711-24D71991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5DE780-55DC-4FE8-8C2E-D41B940D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5510066D-1584-4EFE-BE63-C9086E60B570}"/>
              </a:ext>
            </a:extLst>
          </p:cNvPr>
          <p:cNvCxnSpPr/>
          <p:nvPr userDrawn="1"/>
        </p:nvCxnSpPr>
        <p:spPr>
          <a:xfrm>
            <a:off x="5942166" y="1816999"/>
            <a:ext cx="0" cy="435133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Informationen mit einfarbiger Füllung">
            <a:extLst>
              <a:ext uri="{FF2B5EF4-FFF2-40B4-BE49-F238E27FC236}">
                <a16:creationId xmlns:a16="http://schemas.microsoft.com/office/drawing/2014/main" id="{8818EEDF-ECDC-4348-BB72-2C1F0AC74E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8098" y="5611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9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06E26-8B38-4966-9A2D-EE714245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91646B-E002-4F0F-9270-CEFA06553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7D9E304-C402-4A82-81A7-8545D2B9F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7EB15E-E1E2-4916-BA1B-1E6B76F6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3E0-E329-484C-9362-520F5416C30E}" type="datetime1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20D643-F029-44A0-B711-24D71991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5DE780-55DC-4FE8-8C2E-D41B940D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30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97C0FF-A114-4E18-B139-F0040AC0C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90A95B-3F06-4223-B5FD-0B3FA589F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0666C5-F9EF-41A7-A2EE-F5964AD02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61B5A51-8C74-4FB6-AC2B-B252A9779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090DB0D-80C2-423B-9D68-B28E31A22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39A6135-51E4-499F-BD98-B10DE117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32199-0DB5-4BD0-85AB-4CB0E411297F}" type="datetime1">
              <a:rPr lang="de-DE" smtClean="0"/>
              <a:t>11.01.2022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A1C61F7-7A58-431A-84BA-73F876F8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4F57C95-64E4-40CC-950E-7D7B639A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53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9D1CD-9404-4B45-9A2A-F942ED677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7C1C97F-C56A-4D5E-B430-D12191A5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7A81E-B49C-4EC0-91D8-868A9D241217}" type="datetime1">
              <a:rPr lang="de-DE" smtClean="0"/>
              <a:t>11.01.2022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8309E1-5DC3-4558-8B91-D19B55BF4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2E4137-2544-427B-9437-EFD65770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34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0C8C7DF-201E-45CA-8DC1-CB02762A6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C5F7-8C36-4D8D-A317-B99D0D75B1C9}" type="datetime1">
              <a:rPr lang="de-DE" smtClean="0"/>
              <a:t>11.01.2022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B1762C-E9BC-4559-A980-D22AC57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Mit ♡ erstellt von der eMBIS Akademie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9F7F09-B020-49ED-A989-B98D7B20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9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A3F3019-4ED8-4E34-A85F-56DB1A862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79C632-A4B2-42AE-A959-EBCF0FFE3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5EEDCB-A97A-4465-8881-7B5679FAC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D9D9D9"/>
                </a:solidFill>
              </a:defRPr>
            </a:lvl1pPr>
          </a:lstStyle>
          <a:p>
            <a:fld id="{C7042DD7-3B3C-4AD1-9569-5633D482ADC1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D7C753-1A8B-4296-B774-2685FF6B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D9D9D9"/>
                </a:solidFill>
              </a:defRPr>
            </a:lvl1pPr>
          </a:lstStyle>
          <a:p>
            <a:r>
              <a:rPr lang="de-DE" dirty="0"/>
              <a:t>Mit ♡ erstellt von der eMBIS Akademie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0AB242-860F-4538-8093-F2CABB88E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9D9D9"/>
                </a:solidFill>
              </a:defRPr>
            </a:lvl1pPr>
          </a:lstStyle>
          <a:p>
            <a:fld id="{D1A7C10A-74DE-42A3-B32F-F15583BC9DB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54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2" r:id="rId5"/>
    <p:sldLayoutId id="2147483653" r:id="rId6"/>
    <p:sldLayoutId id="2147483654" r:id="rId7"/>
    <p:sldLayoutId id="2147483655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EB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5D6163"/>
          </a:solidFill>
          <a:latin typeface="+mn-lt"/>
          <a:ea typeface="+mn-ea"/>
          <a:cs typeface="+mn-cs"/>
        </a:defRPr>
      </a:lvl1pPr>
      <a:lvl2pPr marL="361950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D6163"/>
          </a:solidFill>
          <a:latin typeface="+mn-lt"/>
          <a:ea typeface="+mn-ea"/>
          <a:cs typeface="+mn-cs"/>
        </a:defRPr>
      </a:lvl2pPr>
      <a:lvl3pPr marL="715963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>
          <a:tab pos="715963" algn="l"/>
        </a:tabLst>
        <a:defRPr sz="2000" kern="1200">
          <a:solidFill>
            <a:srgbClr val="5D6163"/>
          </a:solidFill>
          <a:latin typeface="+mn-lt"/>
          <a:ea typeface="+mn-ea"/>
          <a:cs typeface="+mn-cs"/>
        </a:defRPr>
      </a:lvl3pPr>
      <a:lvl4pPr marL="1077913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D6163"/>
          </a:solidFill>
          <a:latin typeface="+mn-lt"/>
          <a:ea typeface="+mn-ea"/>
          <a:cs typeface="+mn-cs"/>
        </a:defRPr>
      </a:lvl4pPr>
      <a:lvl5pPr marL="14319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D61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users/daledbet-14607822/?utm_source=link-attribution&amp;utm_medium=referral&amp;utm_campaign=image&amp;utm_content=542368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de/?utm_source=link-attribution&amp;utm_medium=referral&amp;utm_campaign=image&amp;utm_content=542368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E498C-8853-43B6-8A88-8271A255B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SWOT-Analyse &amp; </a:t>
            </a:r>
            <a:br>
              <a:rPr lang="de-DE" dirty="0"/>
            </a:br>
            <a:r>
              <a:rPr lang="de-DE" dirty="0"/>
              <a:t>TOWS-Matrix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8C12955-3BF0-49DA-9BE0-845F8E6B8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Arbeitsvorlage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BE63A2-DE06-4758-AB60-620C7A89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9D9E4-6323-4244-94FC-2BB06192F17B}" type="datetime1">
              <a:rPr lang="de-DE" smtClean="0"/>
              <a:t>11.01.2022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4962BB-844D-46BC-9FDA-E228C566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F63647-A765-40BB-B927-A6774813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595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FFBFE-A30F-4CE9-A7CE-01D7006D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Kurze Hinweise zu den folgenden Folien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0DC40C-E0E7-4EFE-AB9D-8EB3BF474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SWOT-Analyse und TOWS-Matrix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Bei der SWOT-Analyse handelt es sich um eine Beschreibung der Ist-Situation eines Unternehmens. Die TOWS-Matrix liefert Ergebnisse für die daraus resultierende Strategieentwicklung.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Beziehen Sie Ihre SWOT-Analyse immer spezifisch auf Ihre Online-Fragestellung oder Online-Marketing-Aufgabe. Sonst bleibt die SWOT zu generisch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b="1" dirty="0"/>
          </a:p>
          <a:p>
            <a:r>
              <a:rPr lang="de-DE" b="1" dirty="0"/>
              <a:t>Beispiel und Arbeitsvorlage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Nachfolgend finde Sie ein ausgefülltes Beispiel. Dieses Übungsbeispiel bezieht sich auf ein </a:t>
            </a:r>
            <a:r>
              <a:rPr lang="de-DE" i="1" dirty="0"/>
              <a:t>Überregionales Weiterbildungs-Institut mit mehreren Standorten</a:t>
            </a:r>
            <a:r>
              <a:rPr lang="de-DE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Darauf folgt eine Ausfüll-Vorlage für Ihre eigenen Daten.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548537-F5A5-4B8A-AF9E-8A77A8E7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694120-6D21-413D-84EC-0C07828C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2F3E74-25D2-480E-A707-0A9D1878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861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4808FD3-AEDF-43C3-8526-18AE278F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C5F7-8C36-4D8D-A317-B99D0D75B1C9}" type="datetime1">
              <a:rPr lang="de-DE" smtClean="0"/>
              <a:t>11.01.2022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3CF5AD-4023-4F3B-A4B1-123250B1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858767-2F14-4362-BBAA-E3D57343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11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CD38248-A915-4B77-ACEC-C669247384B0}"/>
              </a:ext>
            </a:extLst>
          </p:cNvPr>
          <p:cNvSpPr txBox="1"/>
          <p:nvPr/>
        </p:nvSpPr>
        <p:spPr>
          <a:xfrm>
            <a:off x="2943225" y="520484"/>
            <a:ext cx="447675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de-DE" sz="1400" b="1" dirty="0"/>
              <a:t>Stärken/</a:t>
            </a:r>
            <a:r>
              <a:rPr lang="de-DE" sz="1400" b="1" dirty="0" err="1"/>
              <a:t>Strengths</a:t>
            </a:r>
            <a:r>
              <a:rPr lang="de-DE" sz="1400" b="1" dirty="0"/>
              <a:t> (S)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200" dirty="0"/>
              <a:t>Etablierte Marke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200" dirty="0"/>
              <a:t>Kundenstamm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200" dirty="0"/>
              <a:t>Exzellentes Fulfillment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48A5D5-1A76-407C-95FD-1AAC3256A6B3}"/>
              </a:ext>
            </a:extLst>
          </p:cNvPr>
          <p:cNvSpPr txBox="1"/>
          <p:nvPr/>
        </p:nvSpPr>
        <p:spPr>
          <a:xfrm>
            <a:off x="7506410" y="520484"/>
            <a:ext cx="447675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de-DE" sz="1400" b="1" dirty="0"/>
              <a:t>Schwächen (</a:t>
            </a:r>
            <a:r>
              <a:rPr lang="de-DE" sz="1400" b="1" dirty="0" err="1"/>
              <a:t>Weakness</a:t>
            </a:r>
            <a:r>
              <a:rPr lang="de-DE" sz="1400" b="1" dirty="0"/>
              <a:t>) = W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Markenbekanntheit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Abbruchraten online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Prozess Online Buchung passt nicht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14C7A82-CBE0-43C3-88D8-FFC571707DDD}"/>
              </a:ext>
            </a:extLst>
          </p:cNvPr>
          <p:cNvSpPr txBox="1"/>
          <p:nvPr/>
        </p:nvSpPr>
        <p:spPr>
          <a:xfrm>
            <a:off x="531247" y="1451960"/>
            <a:ext cx="2325380" cy="23391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noAutofit/>
          </a:bodyPr>
          <a:lstStyle/>
          <a:p>
            <a:r>
              <a:rPr lang="de-DE" sz="1400" b="1" dirty="0"/>
              <a:t>Chancen (</a:t>
            </a:r>
            <a:r>
              <a:rPr lang="de-DE" sz="1400" b="1" dirty="0" err="1"/>
              <a:t>Opportunities</a:t>
            </a:r>
            <a:r>
              <a:rPr lang="de-DE" sz="1400" b="1" dirty="0"/>
              <a:t>) = O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Neue Märkte, Europa?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Neue Zusatzdienste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Neue Partner, Co-Branding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Up- und Cross-Selling-Chancen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4757F87-15CD-40FB-979E-70679D655846}"/>
              </a:ext>
            </a:extLst>
          </p:cNvPr>
          <p:cNvSpPr txBox="1"/>
          <p:nvPr/>
        </p:nvSpPr>
        <p:spPr>
          <a:xfrm>
            <a:off x="531247" y="3855213"/>
            <a:ext cx="2325380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de-DE" sz="1400" b="1" dirty="0"/>
              <a:t>Gefahren (</a:t>
            </a:r>
            <a:r>
              <a:rPr lang="de-DE" sz="1400" b="1" dirty="0" err="1"/>
              <a:t>Threats</a:t>
            </a:r>
            <a:r>
              <a:rPr lang="de-DE" sz="1400" b="1" dirty="0"/>
              <a:t>) = T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Kundenpräferenz Preis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Neue Wettbewerber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Amazon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Konflikte zwischen Schulungs-/Trainings-Formen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2431028-2D7A-4D52-9863-ABC1D41CE6F5}"/>
              </a:ext>
            </a:extLst>
          </p:cNvPr>
          <p:cNvSpPr txBox="1"/>
          <p:nvPr/>
        </p:nvSpPr>
        <p:spPr>
          <a:xfrm>
            <a:off x="2950435" y="1451960"/>
            <a:ext cx="4476750" cy="23391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SO- Strategie</a:t>
            </a:r>
          </a:p>
          <a:p>
            <a:r>
              <a:rPr lang="de-DE" sz="1200" b="1" dirty="0"/>
              <a:t>Stärken verstärken, um Chancen zu maximieren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Neue Web-basierte Zusatzangebote launchen, z.B. kostenpflichtige und kostenlose Video-Tutorials, Extra-Content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Testmärkte definieren (im Moment deutschsprachig)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Verbesserte Kundenkommunikation entlang der Customer Journey (E-Mail, Content, Angebote)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72CCA83-D94C-4BD5-A672-729B038DD483}"/>
              </a:ext>
            </a:extLst>
          </p:cNvPr>
          <p:cNvSpPr txBox="1"/>
          <p:nvPr/>
        </p:nvSpPr>
        <p:spPr>
          <a:xfrm>
            <a:off x="7506409" y="1451960"/>
            <a:ext cx="4476749" cy="23391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WO-Strategie</a:t>
            </a:r>
          </a:p>
          <a:p>
            <a:r>
              <a:rPr lang="de-DE" sz="1200" b="1" dirty="0"/>
              <a:t>Schwächen ausgleichen/ eliminieren durch konsequente Ausnutzung der Chancen (Angriffs-Strategie)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Strategische Partner mit „Ergänzungs-Marke“:  Verlinkung, interessante Kick-Back Modelle bzw. Provisionen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Affiliate-Programm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Buchungsprozess weiter optimieren, Bezahlarten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Schnittstellen zu SAP, u.a.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Sonderprogramm Personal-Abteilungen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5F699BC-F9C0-4C4E-8346-16B680E32CC8}"/>
              </a:ext>
            </a:extLst>
          </p:cNvPr>
          <p:cNvSpPr txBox="1"/>
          <p:nvPr/>
        </p:nvSpPr>
        <p:spPr>
          <a:xfrm>
            <a:off x="2950433" y="3863974"/>
            <a:ext cx="4476749" cy="2453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ST-Strategie</a:t>
            </a:r>
          </a:p>
          <a:p>
            <a:r>
              <a:rPr lang="de-DE" sz="1200" b="1" dirty="0"/>
              <a:t>Stärken nutzen, um Gefahren abzuwenden – Defensiv-Strategie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Lancierung eines reinen Internetbasierten Weiterbildungsmoduls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Eigenes Premium-Online-Angebot schaffen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Neues Tagungskonzept in neuen Locations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Eigenes Zertifizierungsprogramm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/>
          </a:p>
          <a:p>
            <a:endParaRPr lang="de-DE" sz="14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88D0711-C413-4375-9153-1C8B59659A4A}"/>
              </a:ext>
            </a:extLst>
          </p:cNvPr>
          <p:cNvSpPr txBox="1"/>
          <p:nvPr/>
        </p:nvSpPr>
        <p:spPr>
          <a:xfrm>
            <a:off x="7506408" y="3863973"/>
            <a:ext cx="4476749" cy="2453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WT-Strategie</a:t>
            </a:r>
          </a:p>
          <a:p>
            <a:r>
              <a:rPr lang="de-DE" sz="1200" b="1" dirty="0"/>
              <a:t>Gefahren abwenden und Schwächen ausgleichen – die Defensiv-Strategie noch weiter stärken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Internet-Pricing mittels Tests verifizieren, ggf. anpassen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Kunden-Loyalitäts-Programm, das Wiederkehrer, Weiterempfehler belohnt (Lifetime Value)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Online-Reputations-Programm starten</a:t>
            </a:r>
          </a:p>
          <a:p>
            <a:endParaRPr lang="de-DE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61B7459-AC7D-44CE-88D0-5D97A7083146}"/>
              </a:ext>
            </a:extLst>
          </p:cNvPr>
          <p:cNvSpPr txBox="1"/>
          <p:nvPr/>
        </p:nvSpPr>
        <p:spPr>
          <a:xfrm>
            <a:off x="2943225" y="136525"/>
            <a:ext cx="903993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de-DE" sz="1400" dirty="0"/>
              <a:t>Interne Faktoren – von Ihnen beeinflussbar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6FC1159-FE49-46D9-A90D-1A6EDF65D698}"/>
              </a:ext>
            </a:extLst>
          </p:cNvPr>
          <p:cNvSpPr txBox="1"/>
          <p:nvPr/>
        </p:nvSpPr>
        <p:spPr>
          <a:xfrm rot="16200000">
            <a:off x="-2125786" y="3730804"/>
            <a:ext cx="486546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Externe Faktoren – von Ihnen NICHT beeinflussbar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1014D29-1CAE-4F1B-9B23-ABC610EF7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53396">
            <a:off x="607519" y="357760"/>
            <a:ext cx="1630443" cy="75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60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4808FD3-AEDF-43C3-8526-18AE278F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C5F7-8C36-4D8D-A317-B99D0D75B1C9}" type="datetime1">
              <a:rPr lang="de-DE" smtClean="0"/>
              <a:t>11.01.2022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3CF5AD-4023-4F3B-A4B1-123250B1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858767-2F14-4362-BBAA-E3D57343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12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CD38248-A915-4B77-ACEC-C669247384B0}"/>
              </a:ext>
            </a:extLst>
          </p:cNvPr>
          <p:cNvSpPr txBox="1"/>
          <p:nvPr/>
        </p:nvSpPr>
        <p:spPr>
          <a:xfrm>
            <a:off x="2943225" y="520484"/>
            <a:ext cx="447675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de-DE" sz="1400" b="1" dirty="0"/>
              <a:t>Stärken/</a:t>
            </a:r>
            <a:r>
              <a:rPr lang="de-DE" sz="1400" b="1" dirty="0" err="1"/>
              <a:t>Strengths</a:t>
            </a:r>
            <a:r>
              <a:rPr lang="de-DE" sz="1400" b="1" dirty="0"/>
              <a:t> (S)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200" dirty="0"/>
              <a:t>…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48A5D5-1A76-407C-95FD-1AAC3256A6B3}"/>
              </a:ext>
            </a:extLst>
          </p:cNvPr>
          <p:cNvSpPr txBox="1"/>
          <p:nvPr/>
        </p:nvSpPr>
        <p:spPr>
          <a:xfrm>
            <a:off x="7506410" y="520484"/>
            <a:ext cx="447675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de-DE" sz="1400" b="1" dirty="0"/>
              <a:t>Schwächen (</a:t>
            </a:r>
            <a:r>
              <a:rPr lang="de-DE" sz="1400" b="1" dirty="0" err="1"/>
              <a:t>Weakness</a:t>
            </a:r>
            <a:r>
              <a:rPr lang="de-DE" sz="1400" b="1" dirty="0"/>
              <a:t>) = W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14C7A82-CBE0-43C3-88D8-FFC571707DDD}"/>
              </a:ext>
            </a:extLst>
          </p:cNvPr>
          <p:cNvSpPr txBox="1"/>
          <p:nvPr/>
        </p:nvSpPr>
        <p:spPr>
          <a:xfrm>
            <a:off x="531247" y="1451960"/>
            <a:ext cx="2325380" cy="23391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noAutofit/>
          </a:bodyPr>
          <a:lstStyle/>
          <a:p>
            <a:r>
              <a:rPr lang="de-DE" sz="1400" b="1" dirty="0"/>
              <a:t>Chancen (</a:t>
            </a:r>
            <a:r>
              <a:rPr lang="de-DE" sz="1400" b="1" dirty="0" err="1"/>
              <a:t>Opportunities</a:t>
            </a:r>
            <a:r>
              <a:rPr lang="de-DE" sz="1400" b="1" dirty="0"/>
              <a:t>) = O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4757F87-15CD-40FB-979E-70679D655846}"/>
              </a:ext>
            </a:extLst>
          </p:cNvPr>
          <p:cNvSpPr txBox="1"/>
          <p:nvPr/>
        </p:nvSpPr>
        <p:spPr>
          <a:xfrm>
            <a:off x="531247" y="3855213"/>
            <a:ext cx="2325380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de-DE" sz="1400" b="1" dirty="0"/>
              <a:t>Gefahren (</a:t>
            </a:r>
            <a:r>
              <a:rPr lang="de-DE" sz="1400" b="1" dirty="0" err="1"/>
              <a:t>Threats</a:t>
            </a:r>
            <a:r>
              <a:rPr lang="de-DE" sz="1400" b="1" dirty="0"/>
              <a:t>) = T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200" dirty="0"/>
              <a:t>…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2431028-2D7A-4D52-9863-ABC1D41CE6F5}"/>
              </a:ext>
            </a:extLst>
          </p:cNvPr>
          <p:cNvSpPr txBox="1"/>
          <p:nvPr/>
        </p:nvSpPr>
        <p:spPr>
          <a:xfrm>
            <a:off x="2950435" y="1451960"/>
            <a:ext cx="4476750" cy="23391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SO- Strategie</a:t>
            </a:r>
          </a:p>
          <a:p>
            <a:r>
              <a:rPr lang="de-DE" sz="1200" b="1" dirty="0"/>
              <a:t>Stärken verstärken, um Chancen zu maximieren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72CCA83-D94C-4BD5-A672-729B038DD483}"/>
              </a:ext>
            </a:extLst>
          </p:cNvPr>
          <p:cNvSpPr txBox="1"/>
          <p:nvPr/>
        </p:nvSpPr>
        <p:spPr>
          <a:xfrm>
            <a:off x="7506409" y="1451960"/>
            <a:ext cx="4476749" cy="23391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WO-Strategie</a:t>
            </a:r>
          </a:p>
          <a:p>
            <a:r>
              <a:rPr lang="de-DE" sz="1200" b="1" dirty="0"/>
              <a:t>Schwächen ausgleichen/ eliminieren durch konsequente Ausnutzung der Chancen (Angriffs-Strategie)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5F699BC-F9C0-4C4E-8346-16B680E32CC8}"/>
              </a:ext>
            </a:extLst>
          </p:cNvPr>
          <p:cNvSpPr txBox="1"/>
          <p:nvPr/>
        </p:nvSpPr>
        <p:spPr>
          <a:xfrm>
            <a:off x="2950433" y="3863974"/>
            <a:ext cx="4476749" cy="2453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ST-Strategie</a:t>
            </a:r>
          </a:p>
          <a:p>
            <a:r>
              <a:rPr lang="de-DE" sz="1200" b="1" dirty="0"/>
              <a:t>Stärken nutzen, um Gefahren abzuwenden – Defensiv-Strategie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/>
          </a:p>
          <a:p>
            <a:endParaRPr lang="de-DE" sz="14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88D0711-C413-4375-9153-1C8B59659A4A}"/>
              </a:ext>
            </a:extLst>
          </p:cNvPr>
          <p:cNvSpPr txBox="1"/>
          <p:nvPr/>
        </p:nvSpPr>
        <p:spPr>
          <a:xfrm>
            <a:off x="7506408" y="3863973"/>
            <a:ext cx="4476749" cy="2453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de-DE" sz="1400" b="1" dirty="0"/>
              <a:t>WT-Strategie</a:t>
            </a:r>
          </a:p>
          <a:p>
            <a:r>
              <a:rPr lang="de-DE" sz="1200" b="1" dirty="0"/>
              <a:t>Gefahren abwenden und Schwächen ausgleichen – die Defensiv-Strategie noch weiter stärken</a:t>
            </a:r>
          </a:p>
          <a:p>
            <a:endParaRPr lang="de-DE" sz="1200" dirty="0"/>
          </a:p>
          <a:p>
            <a:r>
              <a:rPr lang="de-DE" sz="1200" dirty="0"/>
              <a:t>Beispiele: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endParaRPr lang="de-DE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61B7459-AC7D-44CE-88D0-5D97A7083146}"/>
              </a:ext>
            </a:extLst>
          </p:cNvPr>
          <p:cNvSpPr txBox="1"/>
          <p:nvPr/>
        </p:nvSpPr>
        <p:spPr>
          <a:xfrm>
            <a:off x="2943225" y="136525"/>
            <a:ext cx="903993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de-DE" sz="1400" dirty="0"/>
              <a:t>Interne Faktoren – von Ihnen beeinflussbar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6FC1159-FE49-46D9-A90D-1A6EDF65D698}"/>
              </a:ext>
            </a:extLst>
          </p:cNvPr>
          <p:cNvSpPr txBox="1"/>
          <p:nvPr/>
        </p:nvSpPr>
        <p:spPr>
          <a:xfrm rot="16200000">
            <a:off x="-2125786" y="3730804"/>
            <a:ext cx="486546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Externe Faktoren – von Ihnen NICHT beeinflussbar</a:t>
            </a:r>
          </a:p>
        </p:txBody>
      </p:sp>
    </p:spTree>
    <p:extLst>
      <p:ext uri="{BB962C8B-B14F-4D97-AF65-F5344CB8AC3E}">
        <p14:creationId xmlns:p14="http://schemas.microsoft.com/office/powerpoint/2010/main" val="2890707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DB339-3967-4246-A3BE-D078C35DD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86A99-9735-49B3-A27A-40F6AC57D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6250"/>
          </a:xfrm>
        </p:spPr>
        <p:txBody>
          <a:bodyPr/>
          <a:lstStyle/>
          <a:p>
            <a:r>
              <a:rPr lang="de-DE" dirty="0"/>
              <a:t>Alle Ihre Annahmen im Rahmen der SWOT-Analyse und TOWS-Matrix resultieren aus verbindlichen Quellen und sind so weit als möglich fundiert und zuverlässig.</a:t>
            </a:r>
          </a:p>
          <a:p>
            <a:r>
              <a:rPr lang="de-DE" b="1" dirty="0"/>
              <a:t>Nur das schafft Akzeptanz in der Organisation für die daraus folgenden Schritte!</a:t>
            </a:r>
          </a:p>
          <a:p>
            <a:endParaRPr lang="de-DE" b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0E5001-870D-45D4-B5F5-0EF9586F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48C9D5-C386-469F-9AA5-48C66ABE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8F8904-2173-4046-94BD-88ED504D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13</a:t>
            </a:fld>
            <a:endParaRPr lang="de-DE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079EB93D-D1D4-4937-8599-BDC740E89E69}"/>
              </a:ext>
            </a:extLst>
          </p:cNvPr>
          <p:cNvSpPr txBox="1">
            <a:spLocks/>
          </p:cNvSpPr>
          <p:nvPr/>
        </p:nvSpPr>
        <p:spPr>
          <a:xfrm>
            <a:off x="2324101" y="4062411"/>
            <a:ext cx="5391149" cy="1327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5D6163"/>
                </a:solidFill>
                <a:latin typeface="+mn-lt"/>
                <a:ea typeface="+mn-ea"/>
                <a:cs typeface="+mn-cs"/>
              </a:defRPr>
            </a:lvl1pPr>
            <a:lvl2pPr marL="3619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D6163"/>
                </a:solidFill>
                <a:latin typeface="+mn-lt"/>
                <a:ea typeface="+mn-ea"/>
                <a:cs typeface="+mn-cs"/>
              </a:defRPr>
            </a:lvl2pPr>
            <a:lvl3pPr marL="715963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715963" algn="l"/>
              </a:tabLst>
              <a:defRPr sz="2000" kern="1200">
                <a:solidFill>
                  <a:srgbClr val="5D6163"/>
                </a:solidFill>
                <a:latin typeface="+mn-lt"/>
                <a:ea typeface="+mn-ea"/>
                <a:cs typeface="+mn-cs"/>
              </a:defRPr>
            </a:lvl3pPr>
            <a:lvl4pPr marL="1077913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D6163"/>
                </a:solidFill>
                <a:latin typeface="+mn-lt"/>
                <a:ea typeface="+mn-ea"/>
                <a:cs typeface="+mn-cs"/>
              </a:defRPr>
            </a:lvl4pPr>
            <a:lvl5pPr marL="14319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D616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i="1" dirty="0">
                <a:solidFill>
                  <a:schemeClr val="accent5">
                    <a:lumMod val="50000"/>
                  </a:schemeClr>
                </a:solidFill>
              </a:rPr>
              <a:t>„Und jetzt viel Spaß beim Analysieren, Entwickeln und Umsetzen </a:t>
            </a:r>
            <a:r>
              <a:rPr lang="de-DE" i="1" dirty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r>
              <a:rPr lang="de-DE" i="1" dirty="0">
                <a:solidFill>
                  <a:schemeClr val="accent5">
                    <a:lumMod val="50000"/>
                  </a:schemeClr>
                </a:solidFill>
              </a:rPr>
              <a:t>.“</a:t>
            </a:r>
          </a:p>
          <a:p>
            <a:r>
              <a:rPr lang="de-DE" b="1" i="1" dirty="0">
                <a:solidFill>
                  <a:schemeClr val="accent5">
                    <a:lumMod val="50000"/>
                  </a:schemeClr>
                </a:solidFill>
              </a:rPr>
              <a:t>eMBIS Team</a:t>
            </a:r>
          </a:p>
        </p:txBody>
      </p:sp>
      <p:pic>
        <p:nvPicPr>
          <p:cNvPr id="12" name="Grafik 11" descr="Daumen hoch-Zeichen Silhouette">
            <a:extLst>
              <a:ext uri="{FF2B5EF4-FFF2-40B4-BE49-F238E27FC236}">
                <a16:creationId xmlns:a16="http://schemas.microsoft.com/office/drawing/2014/main" id="{B1CCFBCC-499F-423D-949A-F8380095E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987797"/>
            <a:ext cx="1327153" cy="132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2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2E3C9-56CE-408E-9E34-9219ED93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Zur Verwendung dieser Präsentation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B0CA08-1E5F-403B-A93E-DF85BDEAD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/>
          </a:bodyPr>
          <a:lstStyle/>
          <a:p>
            <a:r>
              <a:rPr lang="de-DE" dirty="0"/>
              <a:t>Diese Präsentation wurde erstellt, um Ihnen die Arbeit zu erleichtern.</a:t>
            </a:r>
          </a:p>
          <a:p>
            <a:endParaRPr lang="de-DE" dirty="0"/>
          </a:p>
          <a:p>
            <a:r>
              <a:rPr lang="de-DE" b="1" dirty="0"/>
              <a:t>Sie dürfen sie </a:t>
            </a:r>
          </a:p>
          <a:p>
            <a:pPr marL="457200" indent="-457200">
              <a:buClr>
                <a:srgbClr val="00B050"/>
              </a:buClr>
              <a:buSzPct val="110000"/>
              <a:buFont typeface="Wingdings" panose="05000000000000000000" pitchFamily="2" charset="2"/>
              <a:buChar char="ü"/>
            </a:pPr>
            <a:r>
              <a:rPr lang="de-DE" dirty="0"/>
              <a:t>frei für Ihre Arbeit in den Teams nutzen</a:t>
            </a:r>
          </a:p>
          <a:p>
            <a:pPr marL="457200" indent="-457200">
              <a:buClr>
                <a:srgbClr val="00B050"/>
              </a:buClr>
              <a:buSzPct val="110000"/>
              <a:buFont typeface="Wingdings" panose="05000000000000000000" pitchFamily="2" charset="2"/>
              <a:buChar char="ü"/>
            </a:pPr>
            <a:r>
              <a:rPr lang="de-DE" dirty="0"/>
              <a:t>an Mitglieder Ihres Teams und Partner senden</a:t>
            </a:r>
          </a:p>
          <a:p>
            <a:endParaRPr lang="de-DE" dirty="0"/>
          </a:p>
          <a:p>
            <a:r>
              <a:rPr lang="de-DE" b="1" dirty="0"/>
              <a:t>Sie dürfen sie nicht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im Internet oder anderen Medien veröffentlichen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auf Social-Media-Kanälen teilen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58BD86-E393-4A10-89A9-000C6D2E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FFA0A9-DF92-4B95-AC9D-F5FEDE30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250830-79C2-4CA4-ADF3-982675658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11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nhaltsplatzhalter 10" descr="Ein Bild, das Wasser, Gerät, Kompass, blau enthält.&#10;&#10;Automatisch generierte Beschreibung">
            <a:extLst>
              <a:ext uri="{FF2B5EF4-FFF2-40B4-BE49-F238E27FC236}">
                <a16:creationId xmlns:a16="http://schemas.microsoft.com/office/drawing/2014/main" id="{3A3F02A4-9D32-4834-B884-616E1DE99A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29594"/>
            <a:ext cx="5181600" cy="434340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805E17E-390E-4575-934F-72AFC3E6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SWOT: ein wirkungsvolles Strategie-Tool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9E7EC4-B65F-49DD-9444-0D8ACC4B9D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de-DE" sz="2400" dirty="0"/>
              <a:t>Die SWOT-Analyse bzw. SWOT-Matrix ist und bleibt ein wirkungsvolles Strategie-Tool. </a:t>
            </a: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de-DE" sz="2400" dirty="0"/>
              <a:t>Mit ihr treffen Unternehmen zügig und nachvollziehbar ihre Strategie-Entscheidungen, nicht nur im Online-Marketing. 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B0AEC8-089F-45C2-A64C-54935EC1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3E0-E329-484C-9362-520F5416C30E}" type="datetime1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2D876A-B623-4831-9784-B0B9AAE3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6336A1-F272-45E0-BDD9-B3D92ED9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3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C2A4CA2-4E3F-4DC8-8F3E-34B3B52C9D69}"/>
              </a:ext>
            </a:extLst>
          </p:cNvPr>
          <p:cNvSpPr txBox="1"/>
          <p:nvPr/>
        </p:nvSpPr>
        <p:spPr>
          <a:xfrm>
            <a:off x="9255851" y="5945958"/>
            <a:ext cx="202909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b="0" i="0" dirty="0">
                <a:solidFill>
                  <a:srgbClr val="191B26"/>
                </a:solidFill>
                <a:effectLst/>
                <a:latin typeface="Open Sans" panose="020B0606030504020204" pitchFamily="34" charset="0"/>
              </a:rPr>
              <a:t>Bild von </a:t>
            </a:r>
            <a:r>
              <a:rPr lang="de-DE" sz="800" b="0" i="0" u="sng" dirty="0" err="1">
                <a:solidFill>
                  <a:srgbClr val="191B26"/>
                </a:solidFill>
                <a:effectLst/>
                <a:latin typeface="Open Sans" panose="020B0606030504020204" pitchFamily="34" charset="0"/>
                <a:hlinkClick r:id="rId3"/>
              </a:rPr>
              <a:t>daledbet</a:t>
            </a:r>
            <a:r>
              <a:rPr lang="de-DE" sz="800" b="0" i="0" dirty="0">
                <a:solidFill>
                  <a:srgbClr val="191B26"/>
                </a:solidFill>
                <a:effectLst/>
                <a:latin typeface="Open Sans" panose="020B0606030504020204" pitchFamily="34" charset="0"/>
              </a:rPr>
              <a:t> auf </a:t>
            </a:r>
            <a:r>
              <a:rPr lang="de-DE" sz="800" b="0" i="0" u="sng" dirty="0" err="1">
                <a:solidFill>
                  <a:srgbClr val="191B26"/>
                </a:solidFill>
                <a:effectLst/>
                <a:latin typeface="Open Sans" panose="020B0606030504020204" pitchFamily="34" charset="0"/>
                <a:hlinkClick r:id="rId4"/>
              </a:rPr>
              <a:t>Pixabay</a:t>
            </a:r>
            <a:r>
              <a:rPr lang="de-DE" sz="800" b="0" i="0" dirty="0">
                <a:solidFill>
                  <a:srgbClr val="191B26"/>
                </a:solidFill>
                <a:effectLst/>
                <a:latin typeface="Open Sans" panose="020B0606030504020204" pitchFamily="34" charset="0"/>
              </a:rPr>
              <a:t> 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62853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5E17E-390E-4575-934F-72AFC3E6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Stärken, Schwächen ,Chancen, Bedrohungen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9E7EC4-B65F-49DD-9444-0D8ACC4B9D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de-DE" sz="2400" dirty="0"/>
              <a:t>Haben Sie die internen Stärken und Schwächen Ihrer Organisation und die externen Chancen und Bedrohungen erfasst, wissen Sie wo Sie gerade stehen. </a:t>
            </a:r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de-DE" sz="2400" dirty="0"/>
              <a:t>Gemeinsam mit Ihrer Zielsetzung bzw. der Ausgangsfrage können Sie leicht und nachvollziehbar die passende Strategie ableiten. Und zwar auf Fakten basierend, nicht (nur) dem eigenen Bauchgefühl folgend.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B0AEC8-089F-45C2-A64C-54935EC1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3E0-E329-484C-9362-520F5416C30E}" type="datetime1">
              <a:rPr lang="de-DE" smtClean="0"/>
              <a:t>11.01.2022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2D876A-B623-4831-9784-B0B9AAE3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6336A1-F272-45E0-BDD9-B3D92ED9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4</a:t>
            </a:fld>
            <a:endParaRPr lang="de-DE"/>
          </a:p>
        </p:txBody>
      </p:sp>
      <p:pic>
        <p:nvPicPr>
          <p:cNvPr id="14" name="Inhaltsplatzhalter 13">
            <a:extLst>
              <a:ext uri="{FF2B5EF4-FFF2-40B4-BE49-F238E27FC236}">
                <a16:creationId xmlns:a16="http://schemas.microsoft.com/office/drawing/2014/main" id="{AF0E8589-ECF7-4F34-BCE7-39A29244F9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29594"/>
            <a:ext cx="5181600" cy="4343400"/>
          </a:xfrm>
        </p:spPr>
      </p:pic>
    </p:spTree>
    <p:extLst>
      <p:ext uri="{BB962C8B-B14F-4D97-AF65-F5344CB8AC3E}">
        <p14:creationId xmlns:p14="http://schemas.microsoft.com/office/powerpoint/2010/main" val="383608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46D9F-400D-4157-A3F0-ACE5C9CB12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Leitfragen, die beim Ausfüllen der SWOT hilfreich sind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B8F6B5-611C-4556-9F96-84A2105B1A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Checkliste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0BD154-A6C7-488D-9C65-7BDC33CE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CE6-4CEF-4724-8C17-AD16308761F6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B5DFE7-296E-4BF0-BF97-FC4F8B89E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BE06EB-DC79-48AB-B63F-75ED617C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44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FFBFE-A30F-4CE9-A7CE-01D7006D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Kurze Hinweise zu den folgenden Folien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0DC40C-E0E7-4EFE-AB9D-8EB3BF474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Die nachfolgenden Fragen können dem Team bei der Entscheidung helfen, welche Fakten oder Daten relevant für den jeweiligen Bereich der SWOT sind.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Je ehrlicher geantwortet wird, umso besser bzw. passgenauer wird später die Strategieableitung.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Bitte nicht nur aus dem Bauch heraus antworten! Bei wichtigen Fragen am besten auf Basis Ihrer Fakten entscheiden, lassen Sie Ihre Zahlen sprechen.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548537-F5A5-4B8A-AF9E-8A77A8E7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694120-6D21-413D-84EC-0C07828C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2F3E74-25D2-480E-A707-0A9D1878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35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99BB7-47B0-411C-BA04-F84A40C2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Interne Faktoren: Stärken / Schwächen</a:t>
            </a:r>
            <a:br>
              <a:rPr lang="de-DE" dirty="0"/>
            </a:br>
            <a:r>
              <a:rPr lang="de-DE" sz="2400" dirty="0"/>
              <a:t>(beeinflussbar von der Organisation)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EE7E54-FFE0-4B12-B5B0-FCCB6F9BD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sind die Stärken / des Produktes / Unternehmens / Dienstleistung? Bzw. das Gegenstück dazu: Was sind die Schwächen / Nachteile?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ist unser/der USP?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Haben wir Eintrittsbarrieren für Wettbewerber geschafften, z.B. einzigartige Ressourcen, Standorte, Akquisitionen, Patente, etc.?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machen wir bei Produkt / Unternehmen / Dienstleistung besser als andere?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Welche Alleinstellungsmerkmale haben Produkt / Unternehmen / Dienstleistung?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lief/läuft gut bei uns? Bzw. was lief/läuft schlecht?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Was sehen wir als Erfolgsfaktoren an und WARUM?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Kundenfeedback: Was können wir verbessern? Erweitern? Ausbauen?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Sind </a:t>
            </a:r>
            <a:r>
              <a:rPr lang="de-DE" sz="1400" dirty="0">
                <a:ea typeface="Calibri" panose="020F0502020204030204" pitchFamily="34" charset="0"/>
                <a:cs typeface="Times New Roman" panose="02020603050405020304" pitchFamily="18" charset="0"/>
              </a:rPr>
              <a:t>wir in unserer Organisation gut </a:t>
            </a: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oder schlecht aufgestellt – welche Prozesse, Abläufe oder Rahmenbedingungen führen zu Misserfolg bzw. Erfolg?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Sind uns Hindernisse bekannt, können wir sie beseitigen?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Fehlt uns irgendeine entscheidende Kompetenz, ein entscheidender Baustein?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 sehen uns andere Experten oder Branchenkenner? </a:t>
            </a:r>
          </a:p>
          <a:p>
            <a:endParaRPr lang="de-DE" sz="14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BFC8DA-75BE-40F8-B44F-F508091F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8A49DC-7B32-4632-9271-84D308A9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D7935D-FE38-4262-800F-518CCE87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768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99BB7-47B0-411C-BA04-F84A40C2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Externe Faktoren: Chancen / Bedrohungen </a:t>
            </a:r>
            <a:br>
              <a:rPr lang="de-DE" dirty="0"/>
            </a:br>
            <a:r>
              <a:rPr lang="de-DE" sz="2400" dirty="0"/>
              <a:t>(nicht direkt beeinflussbar von der Organisation)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EE7E54-FFE0-4B12-B5B0-FCCB6F9BD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0989" cy="435133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Welche Chancen sehen wir in Zukunft für unser Produkt / Unternehmen / Dienstleistung?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Welche Chancen ergeben sich aus (neuer) Technologie? Aus Innovation?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Welche Trends könnten das Produkt / Unternehmen / Dienstleistung künftig positiv oder negativ beeinflussen?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Regulatorischer Rahmen: Welche Gesetze erwarten wir und welchen Einfluss wird das auf uns haben?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Welche Risiken bestehen / sind bereits sichtbar / werden allmählich sichtbar?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Gesellschaftliche Entwicklungen: Welche Einflüsse gibt es bereits und was erwarten wir in den kommenden Jahren / Monaten / Zeitraum x?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Gibt es für uns Chancen oder Risiken aufgrund lokaler / saisonaler / branchenspezifischer Ereignisse?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Kennen wir alle Wettbewerber? Was macht die Konkurrenz? Erkennen wir die Pläne und Strategien der Wettbewerber aufgrund ihres Marketings?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Erwarten wir (finanzielle) Probleme und Schwierigkeiten, womit müssen wir rechnen? (negatives Szenario) bzw. das Gegenstück:</a:t>
            </a:r>
          </a:p>
          <a:p>
            <a:pPr marL="342900" indent="-34290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cs typeface="Times New Roman" panose="02020603050405020304" pitchFamily="18" charset="0"/>
              </a:rPr>
              <a:t>Erwarten wir finanzielle Erleichterungen, Geldzuflüsse, steigenden Aktienkurse, etc. (positive Szenarien)?</a:t>
            </a:r>
          </a:p>
          <a:p>
            <a:endParaRPr lang="de-DE" sz="14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BFC8DA-75BE-40F8-B44F-F508091F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AA02-C35B-4E8C-A6CC-B0FBE3C6543D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8A49DC-7B32-4632-9271-84D308A9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D7935D-FE38-4262-800F-518CCE87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64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46D9F-400D-4157-A3F0-ACE5C9CB12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Von der SWOT-Analyse zur TOWS-Matrix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B8F6B5-611C-4556-9F96-84A2105B1A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Beispiel &amp; Arbeitsvorlage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0BD154-A6C7-488D-9C65-7BDC33CE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CE6-4CEF-4724-8C17-AD16308761F6}" type="datetime1">
              <a:rPr lang="de-DE" smtClean="0"/>
              <a:t>11.01.2022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B5DFE7-296E-4BF0-BF97-FC4F8B89E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Mit ♡ erstellt von der eMBIS Akademie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BE06EB-DC79-48AB-B63F-75ED617C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7C10A-74DE-42A3-B32F-F15583BC9DB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7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1190</Words>
  <Application>Microsoft Office PowerPoint</Application>
  <PresentationFormat>Breitbild</PresentationFormat>
  <Paragraphs>200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Wingdings</vt:lpstr>
      <vt:lpstr>Office</vt:lpstr>
      <vt:lpstr>SWOT-Analyse &amp;  TOWS-Matrix</vt:lpstr>
      <vt:lpstr>Zur Verwendung dieser Präsentation</vt:lpstr>
      <vt:lpstr>SWOT: ein wirkungsvolles Strategie-Tool</vt:lpstr>
      <vt:lpstr>Stärken, Schwächen ,Chancen, Bedrohungen </vt:lpstr>
      <vt:lpstr>Leitfragen, die beim Ausfüllen der SWOT hilfreich sind</vt:lpstr>
      <vt:lpstr>Kurze Hinweise zu den folgenden Folien</vt:lpstr>
      <vt:lpstr>Interne Faktoren: Stärken / Schwächen (beeinflussbar von der Organisation)</vt:lpstr>
      <vt:lpstr>Externe Faktoren: Chancen / Bedrohungen  (nicht direkt beeinflussbar von der Organisation)</vt:lpstr>
      <vt:lpstr>Von der SWOT-Analyse zur TOWS-Matrix</vt:lpstr>
      <vt:lpstr>Kurze Hinweise zu den folgenden Folien</vt:lpstr>
      <vt:lpstr>PowerPoint-Präsentation</vt:lpstr>
      <vt:lpstr>PowerPoint-Präsentation</vt:lpstr>
      <vt:lpstr>WICHTIG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Arbeitsvorlage</dc:title>
  <dc:creator>Markus Bockhorni - eMBIS Akademie</dc:creator>
  <cp:lastModifiedBy>Claudia Beauchamp</cp:lastModifiedBy>
  <cp:revision>41</cp:revision>
  <dcterms:created xsi:type="dcterms:W3CDTF">2021-07-20T14:16:34Z</dcterms:created>
  <dcterms:modified xsi:type="dcterms:W3CDTF">2022-01-11T09:48:04Z</dcterms:modified>
</cp:coreProperties>
</file>