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7" r:id="rId3"/>
    <p:sldId id="272" r:id="rId4"/>
    <p:sldId id="275" r:id="rId5"/>
    <p:sldId id="273" r:id="rId6"/>
    <p:sldId id="260" r:id="rId7"/>
    <p:sldId id="276" r:id="rId8"/>
    <p:sldId id="262" r:id="rId9"/>
    <p:sldId id="263" r:id="rId10"/>
    <p:sldId id="265" r:id="rId11"/>
    <p:sldId id="264" r:id="rId12"/>
    <p:sldId id="266" r:id="rId13"/>
    <p:sldId id="267" r:id="rId14"/>
    <p:sldId id="278" r:id="rId15"/>
    <p:sldId id="268" r:id="rId16"/>
    <p:sldId id="270" r:id="rId1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CEC"/>
    <a:srgbClr val="006EB6"/>
    <a:srgbClr val="D9D9D9"/>
    <a:srgbClr val="5D61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6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C40330-9205-46B7-9FBB-22105AC89A31}" type="datetimeFigureOut">
              <a:rPr lang="de-DE" smtClean="0"/>
              <a:t>13.01.2022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CB4BA9-3713-4ED7-811D-C45DCDE018AB}" type="slidenum">
              <a:rPr lang="de-DE" smtClean="0"/>
              <a:t>‹Nr.›</a:t>
            </a:fld>
            <a:endParaRPr lang="de-DE"/>
          </a:p>
        </p:txBody>
      </p:sp>
    </p:spTree>
    <p:extLst>
      <p:ext uri="{BB962C8B-B14F-4D97-AF65-F5344CB8AC3E}">
        <p14:creationId xmlns:p14="http://schemas.microsoft.com/office/powerpoint/2010/main" val="3970844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2B732B-77ED-49AC-9ADE-0366ACDC50D6}"/>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41EC1257-E967-4415-A995-E9390F1078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CFA9D63E-218D-430A-83CB-A8A2D5E82A93}"/>
              </a:ext>
            </a:extLst>
          </p:cNvPr>
          <p:cNvSpPr>
            <a:spLocks noGrp="1"/>
          </p:cNvSpPr>
          <p:nvPr>
            <p:ph type="dt" sz="half" idx="10"/>
          </p:nvPr>
        </p:nvSpPr>
        <p:spPr/>
        <p:txBody>
          <a:bodyPr/>
          <a:lstStyle/>
          <a:p>
            <a:fld id="{47057CE6-4CEF-4724-8C17-AD16308761F6}" type="datetime1">
              <a:rPr lang="de-DE" smtClean="0"/>
              <a:t>13.01.2022</a:t>
            </a:fld>
            <a:endParaRPr lang="de-DE"/>
          </a:p>
        </p:txBody>
      </p:sp>
      <p:sp>
        <p:nvSpPr>
          <p:cNvPr id="5" name="Fußzeilenplatzhalter 4">
            <a:extLst>
              <a:ext uri="{FF2B5EF4-FFF2-40B4-BE49-F238E27FC236}">
                <a16:creationId xmlns:a16="http://schemas.microsoft.com/office/drawing/2014/main" id="{EB05B517-B31D-492A-9B51-0092A6C5D8BF}"/>
              </a:ext>
            </a:extLst>
          </p:cNvPr>
          <p:cNvSpPr>
            <a:spLocks noGrp="1"/>
          </p:cNvSpPr>
          <p:nvPr>
            <p:ph type="ftr" sz="quarter" idx="11"/>
          </p:nvPr>
        </p:nvSpPr>
        <p:spPr/>
        <p:txBody>
          <a:bodyPr/>
          <a:lstStyle/>
          <a:p>
            <a:r>
              <a:rPr lang="de-DE" dirty="0"/>
              <a:t>Mit ♡ erstellt von der eMBIS Akademie</a:t>
            </a:r>
          </a:p>
        </p:txBody>
      </p:sp>
      <p:sp>
        <p:nvSpPr>
          <p:cNvPr id="6" name="Foliennummernplatzhalter 5">
            <a:extLst>
              <a:ext uri="{FF2B5EF4-FFF2-40B4-BE49-F238E27FC236}">
                <a16:creationId xmlns:a16="http://schemas.microsoft.com/office/drawing/2014/main" id="{51208E7A-8975-4FBB-97AA-C11A709D03E0}"/>
              </a:ext>
            </a:extLst>
          </p:cNvPr>
          <p:cNvSpPr>
            <a:spLocks noGrp="1"/>
          </p:cNvSpPr>
          <p:nvPr>
            <p:ph type="sldNum" sz="quarter" idx="12"/>
          </p:nvPr>
        </p:nvSpPr>
        <p:spPr/>
        <p:txBody>
          <a:bodyPr/>
          <a:lstStyle/>
          <a:p>
            <a:fld id="{D1A7C10A-74DE-42A3-B32F-F15583BC9DB5}" type="slidenum">
              <a:rPr lang="de-DE" smtClean="0"/>
              <a:t>‹Nr.›</a:t>
            </a:fld>
            <a:endParaRPr lang="de-DE"/>
          </a:p>
        </p:txBody>
      </p:sp>
    </p:spTree>
    <p:extLst>
      <p:ext uri="{BB962C8B-B14F-4D97-AF65-F5344CB8AC3E}">
        <p14:creationId xmlns:p14="http://schemas.microsoft.com/office/powerpoint/2010/main" val="1949313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595EBA-AD20-47CF-BD4A-A682B866075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F014D1E-F40B-41C7-B1FD-BD1F98FE2EE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2FDF85D-866D-46A7-81B7-0478721829AD}"/>
              </a:ext>
            </a:extLst>
          </p:cNvPr>
          <p:cNvSpPr>
            <a:spLocks noGrp="1"/>
          </p:cNvSpPr>
          <p:nvPr>
            <p:ph type="dt" sz="half" idx="10"/>
          </p:nvPr>
        </p:nvSpPr>
        <p:spPr/>
        <p:txBody>
          <a:bodyPr/>
          <a:lstStyle/>
          <a:p>
            <a:fld id="{09C6AA02-C35B-4E8C-A6CC-B0FBE3C6543D}" type="datetime1">
              <a:rPr lang="de-DE" smtClean="0"/>
              <a:t>13.01.2022</a:t>
            </a:fld>
            <a:endParaRPr lang="de-DE"/>
          </a:p>
        </p:txBody>
      </p:sp>
      <p:sp>
        <p:nvSpPr>
          <p:cNvPr id="5" name="Fußzeilenplatzhalter 4">
            <a:extLst>
              <a:ext uri="{FF2B5EF4-FFF2-40B4-BE49-F238E27FC236}">
                <a16:creationId xmlns:a16="http://schemas.microsoft.com/office/drawing/2014/main" id="{C3BE9819-4219-4CFF-A04D-C181FE9A39AC}"/>
              </a:ext>
            </a:extLst>
          </p:cNvPr>
          <p:cNvSpPr>
            <a:spLocks noGrp="1"/>
          </p:cNvSpPr>
          <p:nvPr>
            <p:ph type="ftr" sz="quarter" idx="11"/>
          </p:nvPr>
        </p:nvSpPr>
        <p:spPr/>
        <p:txBody>
          <a:bodyPr/>
          <a:lstStyle/>
          <a:p>
            <a:r>
              <a:rPr lang="de-DE" dirty="0"/>
              <a:t>Mit ♡ erstellt von der eMBIS Akademie</a:t>
            </a:r>
          </a:p>
        </p:txBody>
      </p:sp>
      <p:sp>
        <p:nvSpPr>
          <p:cNvPr id="6" name="Foliennummernplatzhalter 5">
            <a:extLst>
              <a:ext uri="{FF2B5EF4-FFF2-40B4-BE49-F238E27FC236}">
                <a16:creationId xmlns:a16="http://schemas.microsoft.com/office/drawing/2014/main" id="{1208FCB9-01C3-4919-AE2E-A0F7C21FFC09}"/>
              </a:ext>
            </a:extLst>
          </p:cNvPr>
          <p:cNvSpPr>
            <a:spLocks noGrp="1"/>
          </p:cNvSpPr>
          <p:nvPr>
            <p:ph type="sldNum" sz="quarter" idx="12"/>
          </p:nvPr>
        </p:nvSpPr>
        <p:spPr/>
        <p:txBody>
          <a:bodyPr/>
          <a:lstStyle/>
          <a:p>
            <a:fld id="{D1A7C10A-74DE-42A3-B32F-F15583BC9DB5}" type="slidenum">
              <a:rPr lang="de-DE" smtClean="0"/>
              <a:t>‹Nr.›</a:t>
            </a:fld>
            <a:endParaRPr lang="de-DE"/>
          </a:p>
        </p:txBody>
      </p:sp>
    </p:spTree>
    <p:extLst>
      <p:ext uri="{BB962C8B-B14F-4D97-AF65-F5344CB8AC3E}">
        <p14:creationId xmlns:p14="http://schemas.microsoft.com/office/powerpoint/2010/main" val="1619528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heck_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595EBA-AD20-47CF-BD4A-A682B8660757}"/>
              </a:ext>
            </a:extLst>
          </p:cNvPr>
          <p:cNvSpPr>
            <a:spLocks noGrp="1"/>
          </p:cNvSpPr>
          <p:nvPr>
            <p:ph type="title"/>
          </p:nvPr>
        </p:nvSpPr>
        <p:spPr>
          <a:xfrm>
            <a:off x="1742536" y="365125"/>
            <a:ext cx="9611264" cy="1325563"/>
          </a:xfrm>
        </p:spPr>
        <p:txBody>
          <a:bodyPr/>
          <a:lstStyle/>
          <a:p>
            <a:r>
              <a:rPr lang="de-DE"/>
              <a:t>Mastertitelformat bearbeiten</a:t>
            </a:r>
          </a:p>
        </p:txBody>
      </p:sp>
      <p:sp>
        <p:nvSpPr>
          <p:cNvPr id="3" name="Inhaltsplatzhalter 2">
            <a:extLst>
              <a:ext uri="{FF2B5EF4-FFF2-40B4-BE49-F238E27FC236}">
                <a16:creationId xmlns:a16="http://schemas.microsoft.com/office/drawing/2014/main" id="{0F014D1E-F40B-41C7-B1FD-BD1F98FE2EE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2FDF85D-866D-46A7-81B7-0478721829AD}"/>
              </a:ext>
            </a:extLst>
          </p:cNvPr>
          <p:cNvSpPr>
            <a:spLocks noGrp="1"/>
          </p:cNvSpPr>
          <p:nvPr>
            <p:ph type="dt" sz="half" idx="10"/>
          </p:nvPr>
        </p:nvSpPr>
        <p:spPr/>
        <p:txBody>
          <a:bodyPr/>
          <a:lstStyle/>
          <a:p>
            <a:fld id="{09C6AA02-C35B-4E8C-A6CC-B0FBE3C6543D}" type="datetime1">
              <a:rPr lang="de-DE" smtClean="0"/>
              <a:t>13.01.2022</a:t>
            </a:fld>
            <a:endParaRPr lang="de-DE"/>
          </a:p>
        </p:txBody>
      </p:sp>
      <p:sp>
        <p:nvSpPr>
          <p:cNvPr id="5" name="Fußzeilenplatzhalter 4">
            <a:extLst>
              <a:ext uri="{FF2B5EF4-FFF2-40B4-BE49-F238E27FC236}">
                <a16:creationId xmlns:a16="http://schemas.microsoft.com/office/drawing/2014/main" id="{C3BE9819-4219-4CFF-A04D-C181FE9A39AC}"/>
              </a:ext>
            </a:extLst>
          </p:cNvPr>
          <p:cNvSpPr>
            <a:spLocks noGrp="1"/>
          </p:cNvSpPr>
          <p:nvPr>
            <p:ph type="ftr" sz="quarter" idx="11"/>
          </p:nvPr>
        </p:nvSpPr>
        <p:spPr/>
        <p:txBody>
          <a:bodyPr/>
          <a:lstStyle/>
          <a:p>
            <a:r>
              <a:rPr lang="de-DE" dirty="0"/>
              <a:t>Mit ♡ erstellt von der eMBIS Akademie</a:t>
            </a:r>
          </a:p>
        </p:txBody>
      </p:sp>
      <p:sp>
        <p:nvSpPr>
          <p:cNvPr id="6" name="Foliennummernplatzhalter 5">
            <a:extLst>
              <a:ext uri="{FF2B5EF4-FFF2-40B4-BE49-F238E27FC236}">
                <a16:creationId xmlns:a16="http://schemas.microsoft.com/office/drawing/2014/main" id="{1208FCB9-01C3-4919-AE2E-A0F7C21FFC09}"/>
              </a:ext>
            </a:extLst>
          </p:cNvPr>
          <p:cNvSpPr>
            <a:spLocks noGrp="1"/>
          </p:cNvSpPr>
          <p:nvPr>
            <p:ph type="sldNum" sz="quarter" idx="12"/>
          </p:nvPr>
        </p:nvSpPr>
        <p:spPr/>
        <p:txBody>
          <a:bodyPr/>
          <a:lstStyle/>
          <a:p>
            <a:fld id="{D1A7C10A-74DE-42A3-B32F-F15583BC9DB5}" type="slidenum">
              <a:rPr lang="de-DE" smtClean="0"/>
              <a:t>‹Nr.›</a:t>
            </a:fld>
            <a:endParaRPr lang="de-DE"/>
          </a:p>
        </p:txBody>
      </p:sp>
      <p:pic>
        <p:nvPicPr>
          <p:cNvPr id="8" name="Grafik 7" descr="Abzeichen Tick1 mit einfarbiger Füllung">
            <a:extLst>
              <a:ext uri="{FF2B5EF4-FFF2-40B4-BE49-F238E27FC236}">
                <a16:creationId xmlns:a16="http://schemas.microsoft.com/office/drawing/2014/main" id="{172FFB02-9F08-468F-B019-E94EAC56679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7623" y="570706"/>
            <a:ext cx="914400" cy="914400"/>
          </a:xfrm>
          <a:prstGeom prst="rect">
            <a:avLst/>
          </a:prstGeom>
        </p:spPr>
      </p:pic>
    </p:spTree>
    <p:extLst>
      <p:ext uri="{BB962C8B-B14F-4D97-AF65-F5344CB8AC3E}">
        <p14:creationId xmlns:p14="http://schemas.microsoft.com/office/powerpoint/2010/main" val="3639883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heck_Titel und Inhalt 2-Spalti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D06E26-8B38-4966-9A2D-EE7142453CA8}"/>
              </a:ext>
            </a:extLst>
          </p:cNvPr>
          <p:cNvSpPr>
            <a:spLocks noGrp="1"/>
          </p:cNvSpPr>
          <p:nvPr>
            <p:ph type="title"/>
          </p:nvPr>
        </p:nvSpPr>
        <p:spPr>
          <a:xfrm>
            <a:off x="1742536" y="365125"/>
            <a:ext cx="9611264" cy="1325563"/>
          </a:xfrm>
        </p:spPr>
        <p:txBody>
          <a:bodyPr/>
          <a:lstStyle/>
          <a:p>
            <a:r>
              <a:rPr lang="de-DE" dirty="0"/>
              <a:t>Mastertitelformat bearbeiten</a:t>
            </a:r>
          </a:p>
        </p:txBody>
      </p:sp>
      <p:sp>
        <p:nvSpPr>
          <p:cNvPr id="3" name="Inhaltsplatzhalter 2">
            <a:extLst>
              <a:ext uri="{FF2B5EF4-FFF2-40B4-BE49-F238E27FC236}">
                <a16:creationId xmlns:a16="http://schemas.microsoft.com/office/drawing/2014/main" id="{7B91646B-E002-4F0F-9270-CEFA065535B2}"/>
              </a:ext>
            </a:extLst>
          </p:cNvPr>
          <p:cNvSpPr>
            <a:spLocks noGrp="1"/>
          </p:cNvSpPr>
          <p:nvPr>
            <p:ph sz="half" idx="1"/>
          </p:nvPr>
        </p:nvSpPr>
        <p:spPr>
          <a:xfrm>
            <a:off x="838200" y="1825625"/>
            <a:ext cx="5001883" cy="4351338"/>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a:extLst>
              <a:ext uri="{FF2B5EF4-FFF2-40B4-BE49-F238E27FC236}">
                <a16:creationId xmlns:a16="http://schemas.microsoft.com/office/drawing/2014/main" id="{07D9E304-C402-4A82-81A7-8545D2B9F5B1}"/>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067EB15E-E1E2-4916-BA1B-1E6B76F63F7E}"/>
              </a:ext>
            </a:extLst>
          </p:cNvPr>
          <p:cNvSpPr>
            <a:spLocks noGrp="1"/>
          </p:cNvSpPr>
          <p:nvPr>
            <p:ph type="dt" sz="half" idx="10"/>
          </p:nvPr>
        </p:nvSpPr>
        <p:spPr/>
        <p:txBody>
          <a:bodyPr/>
          <a:lstStyle/>
          <a:p>
            <a:fld id="{272EF3E0-E329-484C-9362-520F5416C30E}" type="datetime1">
              <a:rPr lang="de-DE" smtClean="0"/>
              <a:t>13.01.2022</a:t>
            </a:fld>
            <a:endParaRPr lang="de-DE"/>
          </a:p>
        </p:txBody>
      </p:sp>
      <p:sp>
        <p:nvSpPr>
          <p:cNvPr id="6" name="Fußzeilenplatzhalter 5">
            <a:extLst>
              <a:ext uri="{FF2B5EF4-FFF2-40B4-BE49-F238E27FC236}">
                <a16:creationId xmlns:a16="http://schemas.microsoft.com/office/drawing/2014/main" id="{E320D643-F029-44A0-B711-24D719916B84}"/>
              </a:ext>
            </a:extLst>
          </p:cNvPr>
          <p:cNvSpPr>
            <a:spLocks noGrp="1"/>
          </p:cNvSpPr>
          <p:nvPr>
            <p:ph type="ftr" sz="quarter" idx="11"/>
          </p:nvPr>
        </p:nvSpPr>
        <p:spPr/>
        <p:txBody>
          <a:bodyPr/>
          <a:lstStyle/>
          <a:p>
            <a:r>
              <a:rPr lang="de-DE" dirty="0"/>
              <a:t>Mit ♡ erstellt von der eMBIS Akademie</a:t>
            </a:r>
          </a:p>
        </p:txBody>
      </p:sp>
      <p:sp>
        <p:nvSpPr>
          <p:cNvPr id="7" name="Foliennummernplatzhalter 6">
            <a:extLst>
              <a:ext uri="{FF2B5EF4-FFF2-40B4-BE49-F238E27FC236}">
                <a16:creationId xmlns:a16="http://schemas.microsoft.com/office/drawing/2014/main" id="{4D5DE780-55DC-4FE8-8C2E-D41B940D0A9C}"/>
              </a:ext>
            </a:extLst>
          </p:cNvPr>
          <p:cNvSpPr>
            <a:spLocks noGrp="1"/>
          </p:cNvSpPr>
          <p:nvPr>
            <p:ph type="sldNum" sz="quarter" idx="12"/>
          </p:nvPr>
        </p:nvSpPr>
        <p:spPr/>
        <p:txBody>
          <a:bodyPr/>
          <a:lstStyle/>
          <a:p>
            <a:fld id="{D1A7C10A-74DE-42A3-B32F-F15583BC9DB5}" type="slidenum">
              <a:rPr lang="de-DE" smtClean="0"/>
              <a:t>‹Nr.›</a:t>
            </a:fld>
            <a:endParaRPr lang="de-DE"/>
          </a:p>
        </p:txBody>
      </p:sp>
      <p:pic>
        <p:nvPicPr>
          <p:cNvPr id="9" name="Grafik 8" descr="Abzeichen Tick1 mit einfarbiger Füllung">
            <a:extLst>
              <a:ext uri="{FF2B5EF4-FFF2-40B4-BE49-F238E27FC236}">
                <a16:creationId xmlns:a16="http://schemas.microsoft.com/office/drawing/2014/main" id="{EBF34D60-09BD-4A3B-BA37-0E9B9C96424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7623" y="570706"/>
            <a:ext cx="914400" cy="914400"/>
          </a:xfrm>
          <a:prstGeom prst="rect">
            <a:avLst/>
          </a:prstGeom>
        </p:spPr>
      </p:pic>
      <p:cxnSp>
        <p:nvCxnSpPr>
          <p:cNvPr id="11" name="Gerader Verbinder 10">
            <a:extLst>
              <a:ext uri="{FF2B5EF4-FFF2-40B4-BE49-F238E27FC236}">
                <a16:creationId xmlns:a16="http://schemas.microsoft.com/office/drawing/2014/main" id="{5510066D-1584-4EFE-BE63-C9086E60B570}"/>
              </a:ext>
            </a:extLst>
          </p:cNvPr>
          <p:cNvCxnSpPr/>
          <p:nvPr userDrawn="1"/>
        </p:nvCxnSpPr>
        <p:spPr>
          <a:xfrm>
            <a:off x="5942166" y="1816999"/>
            <a:ext cx="0" cy="435133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7390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D06E26-8B38-4966-9A2D-EE7142453CA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B91646B-E002-4F0F-9270-CEFA065535B2}"/>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07D9E304-C402-4A82-81A7-8545D2B9F5B1}"/>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067EB15E-E1E2-4916-BA1B-1E6B76F63F7E}"/>
              </a:ext>
            </a:extLst>
          </p:cNvPr>
          <p:cNvSpPr>
            <a:spLocks noGrp="1"/>
          </p:cNvSpPr>
          <p:nvPr>
            <p:ph type="dt" sz="half" idx="10"/>
          </p:nvPr>
        </p:nvSpPr>
        <p:spPr/>
        <p:txBody>
          <a:bodyPr/>
          <a:lstStyle/>
          <a:p>
            <a:fld id="{272EF3E0-E329-484C-9362-520F5416C30E}" type="datetime1">
              <a:rPr lang="de-DE" smtClean="0"/>
              <a:t>13.01.2022</a:t>
            </a:fld>
            <a:endParaRPr lang="de-DE"/>
          </a:p>
        </p:txBody>
      </p:sp>
      <p:sp>
        <p:nvSpPr>
          <p:cNvPr id="6" name="Fußzeilenplatzhalter 5">
            <a:extLst>
              <a:ext uri="{FF2B5EF4-FFF2-40B4-BE49-F238E27FC236}">
                <a16:creationId xmlns:a16="http://schemas.microsoft.com/office/drawing/2014/main" id="{E320D643-F029-44A0-B711-24D719916B84}"/>
              </a:ext>
            </a:extLst>
          </p:cNvPr>
          <p:cNvSpPr>
            <a:spLocks noGrp="1"/>
          </p:cNvSpPr>
          <p:nvPr>
            <p:ph type="ftr" sz="quarter" idx="11"/>
          </p:nvPr>
        </p:nvSpPr>
        <p:spPr/>
        <p:txBody>
          <a:bodyPr/>
          <a:lstStyle/>
          <a:p>
            <a:r>
              <a:rPr lang="de-DE" dirty="0"/>
              <a:t>Mit ♡ erstellt von der eMBIS Akademie</a:t>
            </a:r>
          </a:p>
        </p:txBody>
      </p:sp>
      <p:sp>
        <p:nvSpPr>
          <p:cNvPr id="7" name="Foliennummernplatzhalter 6">
            <a:extLst>
              <a:ext uri="{FF2B5EF4-FFF2-40B4-BE49-F238E27FC236}">
                <a16:creationId xmlns:a16="http://schemas.microsoft.com/office/drawing/2014/main" id="{4D5DE780-55DC-4FE8-8C2E-D41B940D0A9C}"/>
              </a:ext>
            </a:extLst>
          </p:cNvPr>
          <p:cNvSpPr>
            <a:spLocks noGrp="1"/>
          </p:cNvSpPr>
          <p:nvPr>
            <p:ph type="sldNum" sz="quarter" idx="12"/>
          </p:nvPr>
        </p:nvSpPr>
        <p:spPr/>
        <p:txBody>
          <a:bodyPr/>
          <a:lstStyle/>
          <a:p>
            <a:fld id="{D1A7C10A-74DE-42A3-B32F-F15583BC9DB5}" type="slidenum">
              <a:rPr lang="de-DE" smtClean="0"/>
              <a:t>‹Nr.›</a:t>
            </a:fld>
            <a:endParaRPr lang="de-DE"/>
          </a:p>
        </p:txBody>
      </p:sp>
    </p:spTree>
    <p:extLst>
      <p:ext uri="{BB962C8B-B14F-4D97-AF65-F5344CB8AC3E}">
        <p14:creationId xmlns:p14="http://schemas.microsoft.com/office/powerpoint/2010/main" val="3233303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97C0FF-A114-4E18-B139-F0040AC0CD3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7290A95B-3F06-4223-B5FD-0B3FA589F6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D0666C5-F9EF-41A7-A2EE-F5964AD02EB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61B5A51-8C74-4FB6-AC2B-B252A9779C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4090DB0D-80C2-423B-9D68-B28E31A22B6A}"/>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39A6135-51E4-499F-BD98-B10DE117F3AD}"/>
              </a:ext>
            </a:extLst>
          </p:cNvPr>
          <p:cNvSpPr>
            <a:spLocks noGrp="1"/>
          </p:cNvSpPr>
          <p:nvPr>
            <p:ph type="dt" sz="half" idx="10"/>
          </p:nvPr>
        </p:nvSpPr>
        <p:spPr/>
        <p:txBody>
          <a:bodyPr/>
          <a:lstStyle/>
          <a:p>
            <a:fld id="{81A32199-0DB5-4BD0-85AB-4CB0E411297F}" type="datetime1">
              <a:rPr lang="de-DE" smtClean="0"/>
              <a:t>13.01.2022</a:t>
            </a:fld>
            <a:endParaRPr lang="de-DE"/>
          </a:p>
        </p:txBody>
      </p:sp>
      <p:sp>
        <p:nvSpPr>
          <p:cNvPr id="8" name="Fußzeilenplatzhalter 7">
            <a:extLst>
              <a:ext uri="{FF2B5EF4-FFF2-40B4-BE49-F238E27FC236}">
                <a16:creationId xmlns:a16="http://schemas.microsoft.com/office/drawing/2014/main" id="{BA1C61F7-7A58-431A-84BA-73F876F8E496}"/>
              </a:ext>
            </a:extLst>
          </p:cNvPr>
          <p:cNvSpPr>
            <a:spLocks noGrp="1"/>
          </p:cNvSpPr>
          <p:nvPr>
            <p:ph type="ftr" sz="quarter" idx="11"/>
          </p:nvPr>
        </p:nvSpPr>
        <p:spPr/>
        <p:txBody>
          <a:bodyPr/>
          <a:lstStyle/>
          <a:p>
            <a:r>
              <a:rPr lang="de-DE" dirty="0"/>
              <a:t>Mit ♡ erstellt von der eMBIS Akademie</a:t>
            </a:r>
          </a:p>
        </p:txBody>
      </p:sp>
      <p:sp>
        <p:nvSpPr>
          <p:cNvPr id="9" name="Foliennummernplatzhalter 8">
            <a:extLst>
              <a:ext uri="{FF2B5EF4-FFF2-40B4-BE49-F238E27FC236}">
                <a16:creationId xmlns:a16="http://schemas.microsoft.com/office/drawing/2014/main" id="{B4F57C95-64E4-40CC-950E-7D7B639A37A1}"/>
              </a:ext>
            </a:extLst>
          </p:cNvPr>
          <p:cNvSpPr>
            <a:spLocks noGrp="1"/>
          </p:cNvSpPr>
          <p:nvPr>
            <p:ph type="sldNum" sz="quarter" idx="12"/>
          </p:nvPr>
        </p:nvSpPr>
        <p:spPr/>
        <p:txBody>
          <a:bodyPr/>
          <a:lstStyle/>
          <a:p>
            <a:fld id="{D1A7C10A-74DE-42A3-B32F-F15583BC9DB5}" type="slidenum">
              <a:rPr lang="de-DE" smtClean="0"/>
              <a:t>‹Nr.›</a:t>
            </a:fld>
            <a:endParaRPr lang="de-DE"/>
          </a:p>
        </p:txBody>
      </p:sp>
    </p:spTree>
    <p:extLst>
      <p:ext uri="{BB962C8B-B14F-4D97-AF65-F5344CB8AC3E}">
        <p14:creationId xmlns:p14="http://schemas.microsoft.com/office/powerpoint/2010/main" val="1512531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09D1CD-9404-4B45-9A2A-F942ED6778C0}"/>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67C1C97F-C56A-4D5E-B430-D12191A5B487}"/>
              </a:ext>
            </a:extLst>
          </p:cNvPr>
          <p:cNvSpPr>
            <a:spLocks noGrp="1"/>
          </p:cNvSpPr>
          <p:nvPr>
            <p:ph type="dt" sz="half" idx="10"/>
          </p:nvPr>
        </p:nvSpPr>
        <p:spPr/>
        <p:txBody>
          <a:bodyPr/>
          <a:lstStyle/>
          <a:p>
            <a:fld id="{C637A81E-B49C-4EC0-91D8-868A9D241217}" type="datetime1">
              <a:rPr lang="de-DE" smtClean="0"/>
              <a:t>13.01.2022</a:t>
            </a:fld>
            <a:endParaRPr lang="de-DE"/>
          </a:p>
        </p:txBody>
      </p:sp>
      <p:sp>
        <p:nvSpPr>
          <p:cNvPr id="4" name="Fußzeilenplatzhalter 3">
            <a:extLst>
              <a:ext uri="{FF2B5EF4-FFF2-40B4-BE49-F238E27FC236}">
                <a16:creationId xmlns:a16="http://schemas.microsoft.com/office/drawing/2014/main" id="{208309E1-5DC3-4558-8B91-D19B55BF4AC8}"/>
              </a:ext>
            </a:extLst>
          </p:cNvPr>
          <p:cNvSpPr>
            <a:spLocks noGrp="1"/>
          </p:cNvSpPr>
          <p:nvPr>
            <p:ph type="ftr" sz="quarter" idx="11"/>
          </p:nvPr>
        </p:nvSpPr>
        <p:spPr/>
        <p:txBody>
          <a:bodyPr/>
          <a:lstStyle/>
          <a:p>
            <a:r>
              <a:rPr lang="de-DE" dirty="0"/>
              <a:t>Mit ♡ erstellt von der eMBIS Akademie</a:t>
            </a:r>
          </a:p>
        </p:txBody>
      </p:sp>
      <p:sp>
        <p:nvSpPr>
          <p:cNvPr id="5" name="Foliennummernplatzhalter 4">
            <a:extLst>
              <a:ext uri="{FF2B5EF4-FFF2-40B4-BE49-F238E27FC236}">
                <a16:creationId xmlns:a16="http://schemas.microsoft.com/office/drawing/2014/main" id="{6B2E4137-2544-427B-9437-EFD65770211B}"/>
              </a:ext>
            </a:extLst>
          </p:cNvPr>
          <p:cNvSpPr>
            <a:spLocks noGrp="1"/>
          </p:cNvSpPr>
          <p:nvPr>
            <p:ph type="sldNum" sz="quarter" idx="12"/>
          </p:nvPr>
        </p:nvSpPr>
        <p:spPr/>
        <p:txBody>
          <a:bodyPr/>
          <a:lstStyle/>
          <a:p>
            <a:fld id="{D1A7C10A-74DE-42A3-B32F-F15583BC9DB5}" type="slidenum">
              <a:rPr lang="de-DE" smtClean="0"/>
              <a:t>‹Nr.›</a:t>
            </a:fld>
            <a:endParaRPr lang="de-DE"/>
          </a:p>
        </p:txBody>
      </p:sp>
    </p:spTree>
    <p:extLst>
      <p:ext uri="{BB962C8B-B14F-4D97-AF65-F5344CB8AC3E}">
        <p14:creationId xmlns:p14="http://schemas.microsoft.com/office/powerpoint/2010/main" val="3689348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0C8C7DF-201E-45CA-8DC1-CB02762A6CA6}"/>
              </a:ext>
            </a:extLst>
          </p:cNvPr>
          <p:cNvSpPr>
            <a:spLocks noGrp="1"/>
          </p:cNvSpPr>
          <p:nvPr>
            <p:ph type="dt" sz="half" idx="10"/>
          </p:nvPr>
        </p:nvSpPr>
        <p:spPr/>
        <p:txBody>
          <a:bodyPr/>
          <a:lstStyle/>
          <a:p>
            <a:fld id="{9B21C5F7-8C36-4D8D-A317-B99D0D75B1C9}" type="datetime1">
              <a:rPr lang="de-DE" smtClean="0"/>
              <a:t>13.01.2022</a:t>
            </a:fld>
            <a:endParaRPr lang="de-DE"/>
          </a:p>
        </p:txBody>
      </p:sp>
      <p:sp>
        <p:nvSpPr>
          <p:cNvPr id="3" name="Fußzeilenplatzhalter 2">
            <a:extLst>
              <a:ext uri="{FF2B5EF4-FFF2-40B4-BE49-F238E27FC236}">
                <a16:creationId xmlns:a16="http://schemas.microsoft.com/office/drawing/2014/main" id="{B8B1762C-E9BC-4559-A980-D22AC57CC5E0}"/>
              </a:ext>
            </a:extLst>
          </p:cNvPr>
          <p:cNvSpPr>
            <a:spLocks noGrp="1"/>
          </p:cNvSpPr>
          <p:nvPr>
            <p:ph type="ftr" sz="quarter" idx="11"/>
          </p:nvPr>
        </p:nvSpPr>
        <p:spPr/>
        <p:txBody>
          <a:bodyPr/>
          <a:lstStyle/>
          <a:p>
            <a:r>
              <a:rPr lang="de-DE" dirty="0"/>
              <a:t>Mit ♡ erstellt von der eMBIS Akademie</a:t>
            </a:r>
          </a:p>
        </p:txBody>
      </p:sp>
      <p:sp>
        <p:nvSpPr>
          <p:cNvPr id="4" name="Foliennummernplatzhalter 3">
            <a:extLst>
              <a:ext uri="{FF2B5EF4-FFF2-40B4-BE49-F238E27FC236}">
                <a16:creationId xmlns:a16="http://schemas.microsoft.com/office/drawing/2014/main" id="{F39F7F09-B020-49ED-A989-B98D7B202004}"/>
              </a:ext>
            </a:extLst>
          </p:cNvPr>
          <p:cNvSpPr>
            <a:spLocks noGrp="1"/>
          </p:cNvSpPr>
          <p:nvPr>
            <p:ph type="sldNum" sz="quarter" idx="12"/>
          </p:nvPr>
        </p:nvSpPr>
        <p:spPr/>
        <p:txBody>
          <a:bodyPr/>
          <a:lstStyle/>
          <a:p>
            <a:fld id="{D1A7C10A-74DE-42A3-B32F-F15583BC9DB5}" type="slidenum">
              <a:rPr lang="de-DE" smtClean="0"/>
              <a:t>‹Nr.›</a:t>
            </a:fld>
            <a:endParaRPr lang="de-DE"/>
          </a:p>
        </p:txBody>
      </p:sp>
    </p:spTree>
    <p:extLst>
      <p:ext uri="{BB962C8B-B14F-4D97-AF65-F5344CB8AC3E}">
        <p14:creationId xmlns:p14="http://schemas.microsoft.com/office/powerpoint/2010/main" val="124293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A3F3019-4ED8-4E34-A85F-56DB1A862B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A179C632-A4B2-42AE-A959-EBCF0FFE35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805EEDCB-A97A-4465-8881-7B5679FAC5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rgbClr val="D9D9D9"/>
                </a:solidFill>
              </a:defRPr>
            </a:lvl1pPr>
          </a:lstStyle>
          <a:p>
            <a:fld id="{C7042DD7-3B3C-4AD1-9569-5633D482ADC1}" type="datetime1">
              <a:rPr lang="de-DE" smtClean="0"/>
              <a:t>13.01.2022</a:t>
            </a:fld>
            <a:endParaRPr lang="de-DE"/>
          </a:p>
        </p:txBody>
      </p:sp>
      <p:sp>
        <p:nvSpPr>
          <p:cNvPr id="5" name="Fußzeilenplatzhalter 4">
            <a:extLst>
              <a:ext uri="{FF2B5EF4-FFF2-40B4-BE49-F238E27FC236}">
                <a16:creationId xmlns:a16="http://schemas.microsoft.com/office/drawing/2014/main" id="{21D7C753-1A8B-4296-B774-2685FF6B50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rgbClr val="D9D9D9"/>
                </a:solidFill>
              </a:defRPr>
            </a:lvl1pPr>
          </a:lstStyle>
          <a:p>
            <a:r>
              <a:rPr lang="de-DE" dirty="0"/>
              <a:t>Mit ♡ erstellt von der eMBIS Akademie</a:t>
            </a:r>
          </a:p>
        </p:txBody>
      </p:sp>
      <p:sp>
        <p:nvSpPr>
          <p:cNvPr id="6" name="Foliennummernplatzhalter 5">
            <a:extLst>
              <a:ext uri="{FF2B5EF4-FFF2-40B4-BE49-F238E27FC236}">
                <a16:creationId xmlns:a16="http://schemas.microsoft.com/office/drawing/2014/main" id="{400AB242-860F-4538-8093-F2CABB88ED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D9D9D9"/>
                </a:solidFill>
              </a:defRPr>
            </a:lvl1pPr>
          </a:lstStyle>
          <a:p>
            <a:fld id="{D1A7C10A-74DE-42A3-B32F-F15583BC9DB5}" type="slidenum">
              <a:rPr lang="de-DE" smtClean="0"/>
              <a:pPr/>
              <a:t>‹Nr.›</a:t>
            </a:fld>
            <a:endParaRPr lang="de-DE"/>
          </a:p>
        </p:txBody>
      </p:sp>
    </p:spTree>
    <p:extLst>
      <p:ext uri="{BB962C8B-B14F-4D97-AF65-F5344CB8AC3E}">
        <p14:creationId xmlns:p14="http://schemas.microsoft.com/office/powerpoint/2010/main" val="1927540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7" r:id="rId4"/>
    <p:sldLayoutId id="2147483652" r:id="rId5"/>
    <p:sldLayoutId id="2147483653" r:id="rId6"/>
    <p:sldLayoutId id="2147483654" r:id="rId7"/>
    <p:sldLayoutId id="2147483655" r:id="rId8"/>
  </p:sldLayoutIdLst>
  <p:hf hdr="0"/>
  <p:txStyles>
    <p:titleStyle>
      <a:lvl1pPr algn="l" defTabSz="914400" rtl="0" eaLnBrk="1" latinLnBrk="0" hangingPunct="1">
        <a:lnSpc>
          <a:spcPct val="90000"/>
        </a:lnSpc>
        <a:spcBef>
          <a:spcPct val="0"/>
        </a:spcBef>
        <a:buNone/>
        <a:defRPr sz="4400" kern="1200">
          <a:solidFill>
            <a:srgbClr val="006EB6"/>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5D6163"/>
          </a:solidFill>
          <a:latin typeface="+mn-lt"/>
          <a:ea typeface="+mn-ea"/>
          <a:cs typeface="+mn-cs"/>
        </a:defRPr>
      </a:lvl1pPr>
      <a:lvl2pPr marL="361950" indent="-276225" algn="l" defTabSz="914400" rtl="0" eaLnBrk="1" latinLnBrk="0" hangingPunct="1">
        <a:lnSpc>
          <a:spcPct val="90000"/>
        </a:lnSpc>
        <a:spcBef>
          <a:spcPts val="500"/>
        </a:spcBef>
        <a:buFont typeface="Arial" panose="020B0604020202020204" pitchFamily="34" charset="0"/>
        <a:buChar char="•"/>
        <a:defRPr sz="2400" kern="1200">
          <a:solidFill>
            <a:srgbClr val="5D6163"/>
          </a:solidFill>
          <a:latin typeface="+mn-lt"/>
          <a:ea typeface="+mn-ea"/>
          <a:cs typeface="+mn-cs"/>
        </a:defRPr>
      </a:lvl2pPr>
      <a:lvl3pPr marL="715963" indent="-266700" algn="l" defTabSz="914400" rtl="0" eaLnBrk="1" latinLnBrk="0" hangingPunct="1">
        <a:lnSpc>
          <a:spcPct val="90000"/>
        </a:lnSpc>
        <a:spcBef>
          <a:spcPts val="500"/>
        </a:spcBef>
        <a:buFont typeface="Arial" panose="020B0604020202020204" pitchFamily="34" charset="0"/>
        <a:buChar char="•"/>
        <a:tabLst>
          <a:tab pos="715963" algn="l"/>
        </a:tabLst>
        <a:defRPr sz="2000" kern="1200">
          <a:solidFill>
            <a:srgbClr val="5D6163"/>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4pPr>
      <a:lvl5pPr marL="1431925" indent="-266700"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pixabay.com/de/users/pexels-2286921/?utm_source=link-attribution&amp;utm_medium=referral&amp;utm_campaign=image&amp;utm_content=1284475" TargetMode="External"/><Relationship Id="rId2" Type="http://schemas.openxmlformats.org/officeDocument/2006/relationships/image" Target="../media/image3.jpeg"/><Relationship Id="rId1" Type="http://schemas.openxmlformats.org/officeDocument/2006/relationships/slideLayout" Target="../slideLayouts/slideLayout5.xml"/><Relationship Id="rId4" Type="http://schemas.openxmlformats.org/officeDocument/2006/relationships/hyperlink" Target="https://pixabay.com/de/?utm_source=link-attribution&amp;utm_medium=referral&amp;utm_campaign=image&amp;utm_content=1284475"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2E498C-8853-43B6-8A88-8271A255B509}"/>
              </a:ext>
            </a:extLst>
          </p:cNvPr>
          <p:cNvSpPr>
            <a:spLocks noGrp="1"/>
          </p:cNvSpPr>
          <p:nvPr>
            <p:ph type="ctrTitle"/>
          </p:nvPr>
        </p:nvSpPr>
        <p:spPr/>
        <p:txBody>
          <a:bodyPr>
            <a:normAutofit/>
          </a:bodyPr>
          <a:lstStyle/>
          <a:p>
            <a:r>
              <a:rPr lang="de-DE" dirty="0"/>
              <a:t>Ihr Weg zum richtigen </a:t>
            </a:r>
            <a:br>
              <a:rPr lang="de-DE" dirty="0"/>
            </a:br>
            <a:r>
              <a:rPr lang="de-DE" dirty="0"/>
              <a:t>Web-Analyse-Tool</a:t>
            </a:r>
          </a:p>
        </p:txBody>
      </p:sp>
      <p:sp>
        <p:nvSpPr>
          <p:cNvPr id="3" name="Untertitel 2">
            <a:extLst>
              <a:ext uri="{FF2B5EF4-FFF2-40B4-BE49-F238E27FC236}">
                <a16:creationId xmlns:a16="http://schemas.microsoft.com/office/drawing/2014/main" id="{38C12955-3BF0-49DA-9BE0-845F8E6B84BB}"/>
              </a:ext>
            </a:extLst>
          </p:cNvPr>
          <p:cNvSpPr>
            <a:spLocks noGrp="1"/>
          </p:cNvSpPr>
          <p:nvPr>
            <p:ph type="subTitle" idx="1"/>
          </p:nvPr>
        </p:nvSpPr>
        <p:spPr/>
        <p:txBody>
          <a:bodyPr/>
          <a:lstStyle/>
          <a:p>
            <a:r>
              <a:rPr lang="de-DE" dirty="0"/>
              <a:t>Checkliste &amp; Prozess für die vereinfachte Auswahl</a:t>
            </a:r>
          </a:p>
        </p:txBody>
      </p:sp>
      <p:sp>
        <p:nvSpPr>
          <p:cNvPr id="4" name="Datumsplatzhalter 3">
            <a:extLst>
              <a:ext uri="{FF2B5EF4-FFF2-40B4-BE49-F238E27FC236}">
                <a16:creationId xmlns:a16="http://schemas.microsoft.com/office/drawing/2014/main" id="{57BE63A2-DE06-4758-AB60-620C7A89684B}"/>
              </a:ext>
            </a:extLst>
          </p:cNvPr>
          <p:cNvSpPr>
            <a:spLocks noGrp="1"/>
          </p:cNvSpPr>
          <p:nvPr>
            <p:ph type="dt" sz="half" idx="10"/>
          </p:nvPr>
        </p:nvSpPr>
        <p:spPr/>
        <p:txBody>
          <a:bodyPr/>
          <a:lstStyle/>
          <a:p>
            <a:fld id="{AA89D9E4-6323-4244-94FC-2BB06192F17B}" type="datetime1">
              <a:rPr lang="de-DE" smtClean="0"/>
              <a:t>13.01.2022</a:t>
            </a:fld>
            <a:endParaRPr lang="de-DE" dirty="0"/>
          </a:p>
        </p:txBody>
      </p:sp>
      <p:sp>
        <p:nvSpPr>
          <p:cNvPr id="5" name="Fußzeilenplatzhalter 4">
            <a:extLst>
              <a:ext uri="{FF2B5EF4-FFF2-40B4-BE49-F238E27FC236}">
                <a16:creationId xmlns:a16="http://schemas.microsoft.com/office/drawing/2014/main" id="{C54962BB-844D-46BC-9FDA-E228C566D5DD}"/>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9BF63647-A765-40BB-B927-A677481394DA}"/>
              </a:ext>
            </a:extLst>
          </p:cNvPr>
          <p:cNvSpPr>
            <a:spLocks noGrp="1"/>
          </p:cNvSpPr>
          <p:nvPr>
            <p:ph type="sldNum" sz="quarter" idx="12"/>
          </p:nvPr>
        </p:nvSpPr>
        <p:spPr/>
        <p:txBody>
          <a:bodyPr/>
          <a:lstStyle/>
          <a:p>
            <a:fld id="{D1A7C10A-74DE-42A3-B32F-F15583BC9DB5}" type="slidenum">
              <a:rPr lang="de-DE" smtClean="0"/>
              <a:t>1</a:t>
            </a:fld>
            <a:endParaRPr lang="de-DE"/>
          </a:p>
        </p:txBody>
      </p:sp>
    </p:spTree>
    <p:extLst>
      <p:ext uri="{BB962C8B-B14F-4D97-AF65-F5344CB8AC3E}">
        <p14:creationId xmlns:p14="http://schemas.microsoft.com/office/powerpoint/2010/main" val="858595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82A85F-26C0-43F4-8F27-EEB81CB750CD}"/>
              </a:ext>
            </a:extLst>
          </p:cNvPr>
          <p:cNvSpPr>
            <a:spLocks noGrp="1"/>
          </p:cNvSpPr>
          <p:nvPr>
            <p:ph type="title"/>
          </p:nvPr>
        </p:nvSpPr>
        <p:spPr>
          <a:xfrm>
            <a:off x="1742536" y="199659"/>
            <a:ext cx="9611264" cy="1325563"/>
          </a:xfrm>
        </p:spPr>
        <p:txBody>
          <a:bodyPr/>
          <a:lstStyle/>
          <a:p>
            <a:r>
              <a:rPr lang="de-DE" dirty="0"/>
              <a:t>Rechts- und datenschutzkonform handeln</a:t>
            </a:r>
          </a:p>
        </p:txBody>
      </p:sp>
      <p:sp>
        <p:nvSpPr>
          <p:cNvPr id="3" name="Inhaltsplatzhalter 2">
            <a:extLst>
              <a:ext uri="{FF2B5EF4-FFF2-40B4-BE49-F238E27FC236}">
                <a16:creationId xmlns:a16="http://schemas.microsoft.com/office/drawing/2014/main" id="{742E859B-F521-4E63-A4A6-BF70F7B5E1EB}"/>
              </a:ext>
            </a:extLst>
          </p:cNvPr>
          <p:cNvSpPr>
            <a:spLocks noGrp="1"/>
          </p:cNvSpPr>
          <p:nvPr>
            <p:ph idx="1"/>
          </p:nvPr>
        </p:nvSpPr>
        <p:spPr>
          <a:xfrm>
            <a:off x="838200" y="1825626"/>
            <a:ext cx="10515600" cy="809419"/>
          </a:xfrm>
        </p:spPr>
        <p:txBody>
          <a:bodyPr>
            <a:normAutofit/>
          </a:bodyPr>
          <a:lstStyle/>
          <a:p>
            <a:r>
              <a:rPr lang="de-DE" sz="2400" dirty="0"/>
              <a:t>Stellen Sie sicher, dass Ihre Analytics-Lösung mit der aktuellen Gesetzgebung der EU und den USA konform ist. </a:t>
            </a:r>
          </a:p>
        </p:txBody>
      </p:sp>
      <p:sp>
        <p:nvSpPr>
          <p:cNvPr id="4" name="Datumsplatzhalter 3">
            <a:extLst>
              <a:ext uri="{FF2B5EF4-FFF2-40B4-BE49-F238E27FC236}">
                <a16:creationId xmlns:a16="http://schemas.microsoft.com/office/drawing/2014/main" id="{F1AC132C-43FB-4F73-9E88-69A1B4B2E35D}"/>
              </a:ext>
            </a:extLst>
          </p:cNvPr>
          <p:cNvSpPr>
            <a:spLocks noGrp="1"/>
          </p:cNvSpPr>
          <p:nvPr>
            <p:ph type="dt" sz="half" idx="10"/>
          </p:nvPr>
        </p:nvSpPr>
        <p:spPr/>
        <p:txBody>
          <a:bodyPr/>
          <a:lstStyle/>
          <a:p>
            <a:fld id="{09C6AA02-C35B-4E8C-A6CC-B0FBE3C6543D}" type="datetime1">
              <a:rPr lang="de-DE" smtClean="0"/>
              <a:t>13.01.2022</a:t>
            </a:fld>
            <a:endParaRPr lang="de-DE"/>
          </a:p>
        </p:txBody>
      </p:sp>
      <p:sp>
        <p:nvSpPr>
          <p:cNvPr id="5" name="Fußzeilenplatzhalter 4">
            <a:extLst>
              <a:ext uri="{FF2B5EF4-FFF2-40B4-BE49-F238E27FC236}">
                <a16:creationId xmlns:a16="http://schemas.microsoft.com/office/drawing/2014/main" id="{96FAC949-99DF-4DA1-BDAC-118BF1F75FB5}"/>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F3E1A436-A7BE-4678-9749-D745F824877B}"/>
              </a:ext>
            </a:extLst>
          </p:cNvPr>
          <p:cNvSpPr>
            <a:spLocks noGrp="1"/>
          </p:cNvSpPr>
          <p:nvPr>
            <p:ph type="sldNum" sz="quarter" idx="12"/>
          </p:nvPr>
        </p:nvSpPr>
        <p:spPr/>
        <p:txBody>
          <a:bodyPr/>
          <a:lstStyle/>
          <a:p>
            <a:fld id="{D1A7C10A-74DE-42A3-B32F-F15583BC9DB5}" type="slidenum">
              <a:rPr lang="de-DE" smtClean="0"/>
              <a:t>10</a:t>
            </a:fld>
            <a:endParaRPr lang="de-DE"/>
          </a:p>
        </p:txBody>
      </p:sp>
      <p:sp>
        <p:nvSpPr>
          <p:cNvPr id="8" name="Textfeld 7">
            <a:extLst>
              <a:ext uri="{FF2B5EF4-FFF2-40B4-BE49-F238E27FC236}">
                <a16:creationId xmlns:a16="http://schemas.microsoft.com/office/drawing/2014/main" id="{6E6DB754-FAD6-4181-8CF4-12DC8150629B}"/>
              </a:ext>
            </a:extLst>
          </p:cNvPr>
          <p:cNvSpPr txBox="1"/>
          <p:nvPr/>
        </p:nvSpPr>
        <p:spPr>
          <a:xfrm flipH="1">
            <a:off x="1881877" y="1173225"/>
            <a:ext cx="4048660" cy="369332"/>
          </a:xfrm>
          <a:prstGeom prst="rect">
            <a:avLst/>
          </a:prstGeom>
          <a:solidFill>
            <a:srgbClr val="0070C0"/>
          </a:solidFill>
          <a:ln>
            <a:noFill/>
          </a:ln>
        </p:spPr>
        <p:txBody>
          <a:bodyPr wrap="square" rtlCol="0">
            <a:spAutoFit/>
          </a:bodyPr>
          <a:lstStyle/>
          <a:p>
            <a:r>
              <a:rPr lang="de-DE" dirty="0">
                <a:solidFill>
                  <a:schemeClr val="bg1"/>
                </a:solidFill>
              </a:rPr>
              <a:t>100% eine Frage für die  Rechtsabteilung</a:t>
            </a:r>
          </a:p>
        </p:txBody>
      </p:sp>
      <p:sp>
        <p:nvSpPr>
          <p:cNvPr id="9" name="Inhaltsplatzhalter 2">
            <a:extLst>
              <a:ext uri="{FF2B5EF4-FFF2-40B4-BE49-F238E27FC236}">
                <a16:creationId xmlns:a16="http://schemas.microsoft.com/office/drawing/2014/main" id="{7A91BF61-F3CC-4E25-AB3A-476BC388C832}"/>
              </a:ext>
            </a:extLst>
          </p:cNvPr>
          <p:cNvSpPr txBox="1">
            <a:spLocks/>
          </p:cNvSpPr>
          <p:nvPr/>
        </p:nvSpPr>
        <p:spPr>
          <a:xfrm>
            <a:off x="838200" y="2727606"/>
            <a:ext cx="10515600" cy="270963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5D6163"/>
                </a:solidFill>
                <a:latin typeface="+mn-lt"/>
                <a:ea typeface="+mn-ea"/>
                <a:cs typeface="+mn-cs"/>
              </a:defRPr>
            </a:lvl1pPr>
            <a:lvl2pPr marL="361950" indent="-276225" algn="l" defTabSz="914400" rtl="0" eaLnBrk="1" latinLnBrk="0" hangingPunct="1">
              <a:lnSpc>
                <a:spcPct val="90000"/>
              </a:lnSpc>
              <a:spcBef>
                <a:spcPts val="500"/>
              </a:spcBef>
              <a:buFont typeface="Arial" panose="020B0604020202020204" pitchFamily="34" charset="0"/>
              <a:buChar char="•"/>
              <a:defRPr sz="2400" kern="1200">
                <a:solidFill>
                  <a:srgbClr val="5D6163"/>
                </a:solidFill>
                <a:latin typeface="+mn-lt"/>
                <a:ea typeface="+mn-ea"/>
                <a:cs typeface="+mn-cs"/>
              </a:defRPr>
            </a:lvl2pPr>
            <a:lvl3pPr marL="715963" indent="-266700" algn="l" defTabSz="914400" rtl="0" eaLnBrk="1" latinLnBrk="0" hangingPunct="1">
              <a:lnSpc>
                <a:spcPct val="90000"/>
              </a:lnSpc>
              <a:spcBef>
                <a:spcPts val="500"/>
              </a:spcBef>
              <a:buFont typeface="Arial" panose="020B0604020202020204" pitchFamily="34" charset="0"/>
              <a:buChar char="•"/>
              <a:tabLst>
                <a:tab pos="715963" algn="l"/>
              </a:tabLst>
              <a:defRPr sz="2000" kern="1200">
                <a:solidFill>
                  <a:srgbClr val="5D6163"/>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4pPr>
            <a:lvl5pPr marL="1431925" indent="-266700"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2400" dirty="0"/>
              <a:t>Grundlegende Fragen, die zu klären sind:</a:t>
            </a:r>
          </a:p>
          <a:p>
            <a:pPr marL="457200" indent="-457200">
              <a:buFont typeface="Arial" panose="020B0604020202020204" pitchFamily="34" charset="0"/>
              <a:buChar char="•"/>
            </a:pPr>
            <a:r>
              <a:rPr lang="de-DE" sz="2400" dirty="0"/>
              <a:t>Wie wird mit der IP-Adresse umgegangen? </a:t>
            </a:r>
          </a:p>
          <a:p>
            <a:pPr marL="457200" indent="-457200">
              <a:buFont typeface="Arial" panose="020B0604020202020204" pitchFamily="34" charset="0"/>
              <a:buChar char="•"/>
            </a:pPr>
            <a:r>
              <a:rPr lang="de-DE" sz="2400" dirty="0"/>
              <a:t>Wo werden die Daten gespeichert: beim Provider, im Haus, im Ausland? </a:t>
            </a:r>
          </a:p>
          <a:p>
            <a:pPr marL="457200" indent="-457200">
              <a:buFont typeface="Arial" panose="020B0604020202020204" pitchFamily="34" charset="0"/>
              <a:buChar char="•"/>
            </a:pPr>
            <a:r>
              <a:rPr lang="de-DE" sz="2400" dirty="0"/>
              <a:t>Gibt es Datenschutzrichtlinien und einen Datenschutzbeauftragten? </a:t>
            </a:r>
          </a:p>
          <a:p>
            <a:pPr marL="457200" indent="-457200">
              <a:buFont typeface="Arial" panose="020B0604020202020204" pitchFamily="34" charset="0"/>
              <a:buChar char="•"/>
            </a:pPr>
            <a:r>
              <a:rPr lang="de-DE" sz="2400" dirty="0"/>
              <a:t>Gibt es Besonderheiten bei ausländischen Anbietern? Rechtlich unklare Situationen: Privacy Shield, Safe Harbor Abkommen?</a:t>
            </a:r>
          </a:p>
          <a:p>
            <a:endParaRPr lang="de-DE" sz="2400" dirty="0"/>
          </a:p>
        </p:txBody>
      </p:sp>
    </p:spTree>
    <p:extLst>
      <p:ext uri="{BB962C8B-B14F-4D97-AF65-F5344CB8AC3E}">
        <p14:creationId xmlns:p14="http://schemas.microsoft.com/office/powerpoint/2010/main" val="3644043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D998B0-FF3E-4219-A521-08B6BBE5F98F}"/>
              </a:ext>
            </a:extLst>
          </p:cNvPr>
          <p:cNvSpPr>
            <a:spLocks noGrp="1"/>
          </p:cNvSpPr>
          <p:nvPr>
            <p:ph type="title"/>
          </p:nvPr>
        </p:nvSpPr>
        <p:spPr/>
        <p:txBody>
          <a:bodyPr/>
          <a:lstStyle/>
          <a:p>
            <a:r>
              <a:rPr lang="de-DE" dirty="0"/>
              <a:t>Archivierung</a:t>
            </a:r>
          </a:p>
        </p:txBody>
      </p:sp>
      <p:sp>
        <p:nvSpPr>
          <p:cNvPr id="3" name="Inhaltsplatzhalter 2">
            <a:extLst>
              <a:ext uri="{FF2B5EF4-FFF2-40B4-BE49-F238E27FC236}">
                <a16:creationId xmlns:a16="http://schemas.microsoft.com/office/drawing/2014/main" id="{E4193EC4-3FC6-40E3-8918-389D3FA4DA05}"/>
              </a:ext>
            </a:extLst>
          </p:cNvPr>
          <p:cNvSpPr>
            <a:spLocks noGrp="1"/>
          </p:cNvSpPr>
          <p:nvPr>
            <p:ph idx="1"/>
          </p:nvPr>
        </p:nvSpPr>
        <p:spPr>
          <a:xfrm>
            <a:off x="838200" y="1825625"/>
            <a:ext cx="10515600" cy="1512379"/>
          </a:xfrm>
        </p:spPr>
        <p:txBody>
          <a:bodyPr>
            <a:normAutofit/>
          </a:bodyPr>
          <a:lstStyle/>
          <a:p>
            <a:r>
              <a:rPr lang="de-DE" sz="2400" b="1" dirty="0"/>
              <a:t>Wer ist Inhaber der erhobenen Daten?</a:t>
            </a:r>
            <a:br>
              <a:rPr lang="de-DE" sz="2400" b="1" dirty="0"/>
            </a:br>
            <a:r>
              <a:rPr lang="de-DE" sz="2400" dirty="0"/>
              <a:t>Die erfassten Daten gehören nicht immer automatisch nur Ihnen. Prüfen Sie die Geschäftsbedingungen der Anbieter, bevor Sie eine Entscheidung treffen. Auch wenn sie den Vertrag beenden, sollte ein Export Ihrer Daten möglich sein. </a:t>
            </a:r>
          </a:p>
        </p:txBody>
      </p:sp>
      <p:sp>
        <p:nvSpPr>
          <p:cNvPr id="4" name="Datumsplatzhalter 3">
            <a:extLst>
              <a:ext uri="{FF2B5EF4-FFF2-40B4-BE49-F238E27FC236}">
                <a16:creationId xmlns:a16="http://schemas.microsoft.com/office/drawing/2014/main" id="{3B3BC759-4B77-476B-888D-4B5B6A52180E}"/>
              </a:ext>
            </a:extLst>
          </p:cNvPr>
          <p:cNvSpPr>
            <a:spLocks noGrp="1"/>
          </p:cNvSpPr>
          <p:nvPr>
            <p:ph type="dt" sz="half" idx="10"/>
          </p:nvPr>
        </p:nvSpPr>
        <p:spPr/>
        <p:txBody>
          <a:bodyPr/>
          <a:lstStyle/>
          <a:p>
            <a:fld id="{09C6AA02-C35B-4E8C-A6CC-B0FBE3C6543D}" type="datetime1">
              <a:rPr lang="de-DE" smtClean="0"/>
              <a:t>13.01.2022</a:t>
            </a:fld>
            <a:endParaRPr lang="de-DE"/>
          </a:p>
        </p:txBody>
      </p:sp>
      <p:sp>
        <p:nvSpPr>
          <p:cNvPr id="5" name="Fußzeilenplatzhalter 4">
            <a:extLst>
              <a:ext uri="{FF2B5EF4-FFF2-40B4-BE49-F238E27FC236}">
                <a16:creationId xmlns:a16="http://schemas.microsoft.com/office/drawing/2014/main" id="{C56C2D8B-A2A3-4E61-A94D-C45F29E044B6}"/>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F9D3AE26-001B-4212-ADBE-322695D22A1C}"/>
              </a:ext>
            </a:extLst>
          </p:cNvPr>
          <p:cNvSpPr>
            <a:spLocks noGrp="1"/>
          </p:cNvSpPr>
          <p:nvPr>
            <p:ph type="sldNum" sz="quarter" idx="12"/>
          </p:nvPr>
        </p:nvSpPr>
        <p:spPr/>
        <p:txBody>
          <a:bodyPr/>
          <a:lstStyle/>
          <a:p>
            <a:fld id="{D1A7C10A-74DE-42A3-B32F-F15583BC9DB5}" type="slidenum">
              <a:rPr lang="de-DE" smtClean="0"/>
              <a:t>11</a:t>
            </a:fld>
            <a:endParaRPr lang="de-DE"/>
          </a:p>
        </p:txBody>
      </p:sp>
      <p:sp>
        <p:nvSpPr>
          <p:cNvPr id="8" name="Inhaltsplatzhalter 2">
            <a:extLst>
              <a:ext uri="{FF2B5EF4-FFF2-40B4-BE49-F238E27FC236}">
                <a16:creationId xmlns:a16="http://schemas.microsoft.com/office/drawing/2014/main" id="{F03B8DA0-2A9D-408D-9F6C-953FD164B55B}"/>
              </a:ext>
            </a:extLst>
          </p:cNvPr>
          <p:cNvSpPr txBox="1">
            <a:spLocks/>
          </p:cNvSpPr>
          <p:nvPr/>
        </p:nvSpPr>
        <p:spPr>
          <a:xfrm>
            <a:off x="838200" y="3417906"/>
            <a:ext cx="10515600" cy="118069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5D6163"/>
                </a:solidFill>
                <a:latin typeface="+mn-lt"/>
                <a:ea typeface="+mn-ea"/>
                <a:cs typeface="+mn-cs"/>
              </a:defRPr>
            </a:lvl1pPr>
            <a:lvl2pPr marL="361950" indent="-276225" algn="l" defTabSz="914400" rtl="0" eaLnBrk="1" latinLnBrk="0" hangingPunct="1">
              <a:lnSpc>
                <a:spcPct val="90000"/>
              </a:lnSpc>
              <a:spcBef>
                <a:spcPts val="500"/>
              </a:spcBef>
              <a:buFont typeface="Arial" panose="020B0604020202020204" pitchFamily="34" charset="0"/>
              <a:buChar char="•"/>
              <a:defRPr sz="2400" kern="1200">
                <a:solidFill>
                  <a:srgbClr val="5D6163"/>
                </a:solidFill>
                <a:latin typeface="+mn-lt"/>
                <a:ea typeface="+mn-ea"/>
                <a:cs typeface="+mn-cs"/>
              </a:defRPr>
            </a:lvl2pPr>
            <a:lvl3pPr marL="715963" indent="-266700" algn="l" defTabSz="914400" rtl="0" eaLnBrk="1" latinLnBrk="0" hangingPunct="1">
              <a:lnSpc>
                <a:spcPct val="90000"/>
              </a:lnSpc>
              <a:spcBef>
                <a:spcPts val="500"/>
              </a:spcBef>
              <a:buFont typeface="Arial" panose="020B0604020202020204" pitchFamily="34" charset="0"/>
              <a:buChar char="•"/>
              <a:tabLst>
                <a:tab pos="715963" algn="l"/>
              </a:tabLst>
              <a:defRPr sz="2000" kern="1200">
                <a:solidFill>
                  <a:srgbClr val="5D6163"/>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4pPr>
            <a:lvl5pPr marL="1431925" indent="-266700"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2400" b="1" dirty="0"/>
              <a:t>Ist die Weitergabe der Daten untersagt?</a:t>
            </a:r>
            <a:br>
              <a:rPr lang="de-DE" sz="2400" b="1" dirty="0"/>
            </a:br>
            <a:r>
              <a:rPr lang="de-DE" sz="2400" dirty="0"/>
              <a:t>Achten Sie darauf, dass keine anderen Unternehmen Ihre Daten für fremde Zwecke wie Werbung oder Marktforschung nutzen dürfen.</a:t>
            </a:r>
          </a:p>
        </p:txBody>
      </p:sp>
      <p:sp>
        <p:nvSpPr>
          <p:cNvPr id="9" name="Inhaltsplatzhalter 2">
            <a:extLst>
              <a:ext uri="{FF2B5EF4-FFF2-40B4-BE49-F238E27FC236}">
                <a16:creationId xmlns:a16="http://schemas.microsoft.com/office/drawing/2014/main" id="{0853C99A-AB70-4DFA-A0C5-975EF9996046}"/>
              </a:ext>
            </a:extLst>
          </p:cNvPr>
          <p:cNvSpPr txBox="1">
            <a:spLocks/>
          </p:cNvSpPr>
          <p:nvPr/>
        </p:nvSpPr>
        <p:spPr>
          <a:xfrm>
            <a:off x="838200" y="4703531"/>
            <a:ext cx="10515600" cy="1512379"/>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5D6163"/>
                </a:solidFill>
                <a:latin typeface="+mn-lt"/>
                <a:ea typeface="+mn-ea"/>
                <a:cs typeface="+mn-cs"/>
              </a:defRPr>
            </a:lvl1pPr>
            <a:lvl2pPr marL="361950" indent="-276225" algn="l" defTabSz="914400" rtl="0" eaLnBrk="1" latinLnBrk="0" hangingPunct="1">
              <a:lnSpc>
                <a:spcPct val="90000"/>
              </a:lnSpc>
              <a:spcBef>
                <a:spcPts val="500"/>
              </a:spcBef>
              <a:buFont typeface="Arial" panose="020B0604020202020204" pitchFamily="34" charset="0"/>
              <a:buChar char="•"/>
              <a:defRPr sz="2400" kern="1200">
                <a:solidFill>
                  <a:srgbClr val="5D6163"/>
                </a:solidFill>
                <a:latin typeface="+mn-lt"/>
                <a:ea typeface="+mn-ea"/>
                <a:cs typeface="+mn-cs"/>
              </a:defRPr>
            </a:lvl2pPr>
            <a:lvl3pPr marL="715963" indent="-266700" algn="l" defTabSz="914400" rtl="0" eaLnBrk="1" latinLnBrk="0" hangingPunct="1">
              <a:lnSpc>
                <a:spcPct val="90000"/>
              </a:lnSpc>
              <a:spcBef>
                <a:spcPts val="500"/>
              </a:spcBef>
              <a:buFont typeface="Arial" panose="020B0604020202020204" pitchFamily="34" charset="0"/>
              <a:buChar char="•"/>
              <a:tabLst>
                <a:tab pos="715963" algn="l"/>
              </a:tabLst>
              <a:defRPr sz="2000" kern="1200">
                <a:solidFill>
                  <a:srgbClr val="5D6163"/>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4pPr>
            <a:lvl5pPr marL="1431925" indent="-266700"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2400" b="1" dirty="0"/>
              <a:t>Wie und wie lange werden die Daten archiviert?</a:t>
            </a:r>
            <a:br>
              <a:rPr lang="de-DE" sz="2400" b="1" dirty="0"/>
            </a:br>
            <a:r>
              <a:rPr lang="de-DE" sz="2400" dirty="0"/>
              <a:t>Einige Anbieter löschen historische Daten nach gewissen Zeiten. Informieren Sie sich, wie lange Sie Zugriff auf zurückliegende Daten haben. Das ist wichtig, wenn Sie z.B. Zwei, Drei oder Fünf-Jahresvergleiche anstellen wollen.</a:t>
            </a:r>
          </a:p>
        </p:txBody>
      </p:sp>
    </p:spTree>
    <p:extLst>
      <p:ext uri="{BB962C8B-B14F-4D97-AF65-F5344CB8AC3E}">
        <p14:creationId xmlns:p14="http://schemas.microsoft.com/office/powerpoint/2010/main" val="2516668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E2DACD-CB6B-4651-A7F2-4491E4DC5811}"/>
              </a:ext>
            </a:extLst>
          </p:cNvPr>
          <p:cNvSpPr>
            <a:spLocks noGrp="1"/>
          </p:cNvSpPr>
          <p:nvPr>
            <p:ph type="title"/>
          </p:nvPr>
        </p:nvSpPr>
        <p:spPr/>
        <p:txBody>
          <a:bodyPr/>
          <a:lstStyle/>
          <a:p>
            <a:r>
              <a:rPr lang="de-DE" dirty="0"/>
              <a:t>Support</a:t>
            </a:r>
          </a:p>
        </p:txBody>
      </p:sp>
      <p:sp>
        <p:nvSpPr>
          <p:cNvPr id="3" name="Inhaltsplatzhalter 2">
            <a:extLst>
              <a:ext uri="{FF2B5EF4-FFF2-40B4-BE49-F238E27FC236}">
                <a16:creationId xmlns:a16="http://schemas.microsoft.com/office/drawing/2014/main" id="{9BCE00F0-5498-4E47-9C93-1734C96AFCE0}"/>
              </a:ext>
            </a:extLst>
          </p:cNvPr>
          <p:cNvSpPr>
            <a:spLocks noGrp="1"/>
          </p:cNvSpPr>
          <p:nvPr>
            <p:ph idx="1"/>
          </p:nvPr>
        </p:nvSpPr>
        <p:spPr/>
        <p:txBody>
          <a:bodyPr>
            <a:normAutofit/>
          </a:bodyPr>
          <a:lstStyle/>
          <a:p>
            <a:r>
              <a:rPr lang="de-DE" sz="2400" dirty="0"/>
              <a:t>Nur ein reibungsloser Betrieb sorgt für eine professionelle Analyse. Prüfen Sie, welche Art von Supportdienstleistungen angeboten werden und ob diese zu Ihren Anforderungen passen. </a:t>
            </a:r>
          </a:p>
          <a:p>
            <a:pPr marL="342900" indent="-342900">
              <a:buFont typeface="Arial" panose="020B0604020202020204" pitchFamily="34" charset="0"/>
              <a:buChar char="•"/>
            </a:pPr>
            <a:r>
              <a:rPr lang="de-DE" sz="2400" dirty="0"/>
              <a:t>Service-Level</a:t>
            </a:r>
          </a:p>
          <a:p>
            <a:pPr marL="342900" indent="-342900">
              <a:buFont typeface="Arial" panose="020B0604020202020204" pitchFamily="34" charset="0"/>
              <a:buChar char="•"/>
            </a:pPr>
            <a:r>
              <a:rPr lang="de-DE" sz="2400" dirty="0"/>
              <a:t>Erreichbarkeit / Reaktionszeiten</a:t>
            </a:r>
          </a:p>
          <a:p>
            <a:pPr marL="342900" indent="-342900">
              <a:buFont typeface="Arial" panose="020B0604020202020204" pitchFamily="34" charset="0"/>
              <a:buChar char="•"/>
            </a:pPr>
            <a:r>
              <a:rPr lang="de-DE" sz="2400" dirty="0"/>
              <a:t>Ansprechpartner / Sprachen</a:t>
            </a:r>
          </a:p>
          <a:p>
            <a:pPr marL="342900" indent="-342900">
              <a:buFont typeface="Arial" panose="020B0604020202020204" pitchFamily="34" charset="0"/>
              <a:buChar char="•"/>
            </a:pPr>
            <a:r>
              <a:rPr lang="de-DE" sz="2400" dirty="0" err="1"/>
              <a:t>Penalties</a:t>
            </a:r>
            <a:endParaRPr lang="de-DE" sz="2400" dirty="0"/>
          </a:p>
          <a:p>
            <a:pPr marL="342900" indent="-342900">
              <a:buFont typeface="Arial" panose="020B0604020202020204" pitchFamily="34" charset="0"/>
              <a:buChar char="•"/>
            </a:pPr>
            <a:r>
              <a:rPr lang="de-DE" sz="2400" dirty="0"/>
              <a:t>usw.</a:t>
            </a:r>
          </a:p>
        </p:txBody>
      </p:sp>
      <p:sp>
        <p:nvSpPr>
          <p:cNvPr id="4" name="Datumsplatzhalter 3">
            <a:extLst>
              <a:ext uri="{FF2B5EF4-FFF2-40B4-BE49-F238E27FC236}">
                <a16:creationId xmlns:a16="http://schemas.microsoft.com/office/drawing/2014/main" id="{FF9BD101-1C8F-4820-9ED0-E6E52D3B9C97}"/>
              </a:ext>
            </a:extLst>
          </p:cNvPr>
          <p:cNvSpPr>
            <a:spLocks noGrp="1"/>
          </p:cNvSpPr>
          <p:nvPr>
            <p:ph type="dt" sz="half" idx="10"/>
          </p:nvPr>
        </p:nvSpPr>
        <p:spPr/>
        <p:txBody>
          <a:bodyPr/>
          <a:lstStyle/>
          <a:p>
            <a:fld id="{09C6AA02-C35B-4E8C-A6CC-B0FBE3C6543D}" type="datetime1">
              <a:rPr lang="de-DE" smtClean="0"/>
              <a:t>13.01.2022</a:t>
            </a:fld>
            <a:endParaRPr lang="de-DE"/>
          </a:p>
        </p:txBody>
      </p:sp>
      <p:sp>
        <p:nvSpPr>
          <p:cNvPr id="5" name="Fußzeilenplatzhalter 4">
            <a:extLst>
              <a:ext uri="{FF2B5EF4-FFF2-40B4-BE49-F238E27FC236}">
                <a16:creationId xmlns:a16="http://schemas.microsoft.com/office/drawing/2014/main" id="{3BD743F6-7066-4628-99DE-67F8652D821C}"/>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A791CC78-72BB-4024-9A92-2552948EEB27}"/>
              </a:ext>
            </a:extLst>
          </p:cNvPr>
          <p:cNvSpPr>
            <a:spLocks noGrp="1"/>
          </p:cNvSpPr>
          <p:nvPr>
            <p:ph type="sldNum" sz="quarter" idx="12"/>
          </p:nvPr>
        </p:nvSpPr>
        <p:spPr/>
        <p:txBody>
          <a:bodyPr/>
          <a:lstStyle/>
          <a:p>
            <a:fld id="{D1A7C10A-74DE-42A3-B32F-F15583BC9DB5}" type="slidenum">
              <a:rPr lang="de-DE" smtClean="0"/>
              <a:t>12</a:t>
            </a:fld>
            <a:endParaRPr lang="de-DE"/>
          </a:p>
        </p:txBody>
      </p:sp>
    </p:spTree>
    <p:extLst>
      <p:ext uri="{BB962C8B-B14F-4D97-AF65-F5344CB8AC3E}">
        <p14:creationId xmlns:p14="http://schemas.microsoft.com/office/powerpoint/2010/main" val="1467740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2D04F2-D3EB-4C91-B731-2A06FF09CB32}"/>
              </a:ext>
            </a:extLst>
          </p:cNvPr>
          <p:cNvSpPr>
            <a:spLocks noGrp="1"/>
          </p:cNvSpPr>
          <p:nvPr>
            <p:ph type="title"/>
          </p:nvPr>
        </p:nvSpPr>
        <p:spPr/>
        <p:txBody>
          <a:bodyPr/>
          <a:lstStyle/>
          <a:p>
            <a:r>
              <a:rPr lang="de-DE" dirty="0"/>
              <a:t>Kosten</a:t>
            </a:r>
          </a:p>
        </p:txBody>
      </p:sp>
      <p:sp>
        <p:nvSpPr>
          <p:cNvPr id="3" name="Inhaltsplatzhalter 2">
            <a:extLst>
              <a:ext uri="{FF2B5EF4-FFF2-40B4-BE49-F238E27FC236}">
                <a16:creationId xmlns:a16="http://schemas.microsoft.com/office/drawing/2014/main" id="{B1D0BF1C-51EE-437C-A214-5B1FBD5B4B71}"/>
              </a:ext>
            </a:extLst>
          </p:cNvPr>
          <p:cNvSpPr>
            <a:spLocks noGrp="1"/>
          </p:cNvSpPr>
          <p:nvPr>
            <p:ph idx="1"/>
          </p:nvPr>
        </p:nvSpPr>
        <p:spPr>
          <a:xfrm>
            <a:off x="838200" y="1825625"/>
            <a:ext cx="10515600" cy="1823097"/>
          </a:xfrm>
        </p:spPr>
        <p:txBody>
          <a:bodyPr>
            <a:normAutofit/>
          </a:bodyPr>
          <a:lstStyle/>
          <a:p>
            <a:r>
              <a:rPr lang="de-DE" sz="2400" dirty="0"/>
              <a:t>Verschaffen Sie sich einen Überblick über alle anfallenden Kosten beim Einsatz des Web-Analytics-Systems. Beachten Sie mögliche „versteckte“ Kosten, wie modulare Preiskonzepte, Implementierung, Traffic, Support,  usw. Denken Sie dabei auch an die Kosten und die zeitlichen Ressourcen für Ihr internes Personal, das sich um das Tool, die Auswertungen und Analysen kümmern muss.</a:t>
            </a:r>
          </a:p>
        </p:txBody>
      </p:sp>
      <p:sp>
        <p:nvSpPr>
          <p:cNvPr id="4" name="Datumsplatzhalter 3">
            <a:extLst>
              <a:ext uri="{FF2B5EF4-FFF2-40B4-BE49-F238E27FC236}">
                <a16:creationId xmlns:a16="http://schemas.microsoft.com/office/drawing/2014/main" id="{D701324F-5B73-477F-90A2-C02949E538A3}"/>
              </a:ext>
            </a:extLst>
          </p:cNvPr>
          <p:cNvSpPr>
            <a:spLocks noGrp="1"/>
          </p:cNvSpPr>
          <p:nvPr>
            <p:ph type="dt" sz="half" idx="10"/>
          </p:nvPr>
        </p:nvSpPr>
        <p:spPr/>
        <p:txBody>
          <a:bodyPr/>
          <a:lstStyle/>
          <a:p>
            <a:fld id="{09C6AA02-C35B-4E8C-A6CC-B0FBE3C6543D}" type="datetime1">
              <a:rPr lang="de-DE" smtClean="0"/>
              <a:t>13.01.2022</a:t>
            </a:fld>
            <a:endParaRPr lang="de-DE"/>
          </a:p>
        </p:txBody>
      </p:sp>
      <p:sp>
        <p:nvSpPr>
          <p:cNvPr id="5" name="Fußzeilenplatzhalter 4">
            <a:extLst>
              <a:ext uri="{FF2B5EF4-FFF2-40B4-BE49-F238E27FC236}">
                <a16:creationId xmlns:a16="http://schemas.microsoft.com/office/drawing/2014/main" id="{3E8B9893-BB8E-41EB-8D9F-2FE7E1B01597}"/>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FC457221-25EE-4DC3-9370-0BC296D8D268}"/>
              </a:ext>
            </a:extLst>
          </p:cNvPr>
          <p:cNvSpPr>
            <a:spLocks noGrp="1"/>
          </p:cNvSpPr>
          <p:nvPr>
            <p:ph type="sldNum" sz="quarter" idx="12"/>
          </p:nvPr>
        </p:nvSpPr>
        <p:spPr/>
        <p:txBody>
          <a:bodyPr/>
          <a:lstStyle/>
          <a:p>
            <a:fld id="{D1A7C10A-74DE-42A3-B32F-F15583BC9DB5}" type="slidenum">
              <a:rPr lang="de-DE" smtClean="0"/>
              <a:t>13</a:t>
            </a:fld>
            <a:endParaRPr lang="de-DE"/>
          </a:p>
        </p:txBody>
      </p:sp>
      <p:sp>
        <p:nvSpPr>
          <p:cNvPr id="7" name="Inhaltsplatzhalter 2">
            <a:extLst>
              <a:ext uri="{FF2B5EF4-FFF2-40B4-BE49-F238E27FC236}">
                <a16:creationId xmlns:a16="http://schemas.microsoft.com/office/drawing/2014/main" id="{C0491A7A-D1A8-448B-9074-0456A9D86729}"/>
              </a:ext>
            </a:extLst>
          </p:cNvPr>
          <p:cNvSpPr txBox="1">
            <a:spLocks/>
          </p:cNvSpPr>
          <p:nvPr/>
        </p:nvSpPr>
        <p:spPr>
          <a:xfrm>
            <a:off x="838200" y="3648722"/>
            <a:ext cx="10515600" cy="1482571"/>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5D6163"/>
                </a:solidFill>
                <a:latin typeface="+mn-lt"/>
                <a:ea typeface="+mn-ea"/>
                <a:cs typeface="+mn-cs"/>
              </a:defRPr>
            </a:lvl1pPr>
            <a:lvl2pPr marL="361950" indent="-276225" algn="l" defTabSz="914400" rtl="0" eaLnBrk="1" latinLnBrk="0" hangingPunct="1">
              <a:lnSpc>
                <a:spcPct val="90000"/>
              </a:lnSpc>
              <a:spcBef>
                <a:spcPts val="500"/>
              </a:spcBef>
              <a:buFont typeface="Arial" panose="020B0604020202020204" pitchFamily="34" charset="0"/>
              <a:buChar char="•"/>
              <a:defRPr sz="2400" kern="1200">
                <a:solidFill>
                  <a:srgbClr val="5D6163"/>
                </a:solidFill>
                <a:latin typeface="+mn-lt"/>
                <a:ea typeface="+mn-ea"/>
                <a:cs typeface="+mn-cs"/>
              </a:defRPr>
            </a:lvl2pPr>
            <a:lvl3pPr marL="715963" indent="-266700" algn="l" defTabSz="914400" rtl="0" eaLnBrk="1" latinLnBrk="0" hangingPunct="1">
              <a:lnSpc>
                <a:spcPct val="90000"/>
              </a:lnSpc>
              <a:spcBef>
                <a:spcPts val="500"/>
              </a:spcBef>
              <a:buFont typeface="Arial" panose="020B0604020202020204" pitchFamily="34" charset="0"/>
              <a:buChar char="•"/>
              <a:tabLst>
                <a:tab pos="715963" algn="l"/>
              </a:tabLst>
              <a:defRPr sz="2000" kern="1200">
                <a:solidFill>
                  <a:srgbClr val="5D6163"/>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4pPr>
            <a:lvl5pPr marL="1431925" indent="-266700"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2400" b="1" dirty="0"/>
              <a:t>Preisrahmen:</a:t>
            </a:r>
            <a:br>
              <a:rPr lang="de-DE" sz="2400" b="1" dirty="0"/>
            </a:br>
            <a:r>
              <a:rPr lang="de-DE" sz="2400" dirty="0"/>
              <a:t>Einstieg:     kostenlos bis ca. 100,00  Euro monatlich</a:t>
            </a:r>
            <a:br>
              <a:rPr lang="de-DE" sz="2400" dirty="0"/>
            </a:br>
            <a:r>
              <a:rPr lang="de-DE" sz="2400" dirty="0"/>
              <a:t>Business:   100,00 – 1000,00  Euro monatlich</a:t>
            </a:r>
            <a:br>
              <a:rPr lang="de-DE" sz="2400" dirty="0"/>
            </a:br>
            <a:r>
              <a:rPr lang="de-DE" sz="2400" dirty="0"/>
              <a:t>Enterprise  über 1000,00   Euro monatlich</a:t>
            </a:r>
          </a:p>
        </p:txBody>
      </p:sp>
      <p:sp>
        <p:nvSpPr>
          <p:cNvPr id="8" name="Inhaltsplatzhalter 2">
            <a:extLst>
              <a:ext uri="{FF2B5EF4-FFF2-40B4-BE49-F238E27FC236}">
                <a16:creationId xmlns:a16="http://schemas.microsoft.com/office/drawing/2014/main" id="{98775EF7-3642-41B4-862C-F7F0E0626D5B}"/>
              </a:ext>
            </a:extLst>
          </p:cNvPr>
          <p:cNvSpPr txBox="1">
            <a:spLocks/>
          </p:cNvSpPr>
          <p:nvPr/>
        </p:nvSpPr>
        <p:spPr>
          <a:xfrm>
            <a:off x="838200" y="5211702"/>
            <a:ext cx="10515600" cy="1133044"/>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5D6163"/>
                </a:solidFill>
                <a:latin typeface="+mn-lt"/>
                <a:ea typeface="+mn-ea"/>
                <a:cs typeface="+mn-cs"/>
              </a:defRPr>
            </a:lvl1pPr>
            <a:lvl2pPr marL="361950" indent="-276225" algn="l" defTabSz="914400" rtl="0" eaLnBrk="1" latinLnBrk="0" hangingPunct="1">
              <a:lnSpc>
                <a:spcPct val="90000"/>
              </a:lnSpc>
              <a:spcBef>
                <a:spcPts val="500"/>
              </a:spcBef>
              <a:buFont typeface="Arial" panose="020B0604020202020204" pitchFamily="34" charset="0"/>
              <a:buChar char="•"/>
              <a:defRPr sz="2400" kern="1200">
                <a:solidFill>
                  <a:srgbClr val="5D6163"/>
                </a:solidFill>
                <a:latin typeface="+mn-lt"/>
                <a:ea typeface="+mn-ea"/>
                <a:cs typeface="+mn-cs"/>
              </a:defRPr>
            </a:lvl2pPr>
            <a:lvl3pPr marL="715963" indent="-266700" algn="l" defTabSz="914400" rtl="0" eaLnBrk="1" latinLnBrk="0" hangingPunct="1">
              <a:lnSpc>
                <a:spcPct val="90000"/>
              </a:lnSpc>
              <a:spcBef>
                <a:spcPts val="500"/>
              </a:spcBef>
              <a:buFont typeface="Arial" panose="020B0604020202020204" pitchFamily="34" charset="0"/>
              <a:buChar char="•"/>
              <a:tabLst>
                <a:tab pos="715963" algn="l"/>
              </a:tabLst>
              <a:defRPr sz="2000" kern="1200">
                <a:solidFill>
                  <a:srgbClr val="5D6163"/>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4pPr>
            <a:lvl5pPr marL="1431925" indent="-266700"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de-DE" sz="2400" dirty="0"/>
          </a:p>
        </p:txBody>
      </p:sp>
    </p:spTree>
    <p:extLst>
      <p:ext uri="{BB962C8B-B14F-4D97-AF65-F5344CB8AC3E}">
        <p14:creationId xmlns:p14="http://schemas.microsoft.com/office/powerpoint/2010/main" val="3527039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9BE823-2A19-4904-B3F1-48E256143B95}"/>
              </a:ext>
            </a:extLst>
          </p:cNvPr>
          <p:cNvSpPr>
            <a:spLocks noGrp="1"/>
          </p:cNvSpPr>
          <p:nvPr>
            <p:ph type="title"/>
          </p:nvPr>
        </p:nvSpPr>
        <p:spPr/>
        <p:txBody>
          <a:bodyPr/>
          <a:lstStyle/>
          <a:p>
            <a:r>
              <a:rPr lang="de-DE" dirty="0"/>
              <a:t>Gewinn</a:t>
            </a:r>
          </a:p>
        </p:txBody>
      </p:sp>
      <p:sp>
        <p:nvSpPr>
          <p:cNvPr id="3" name="Inhaltsplatzhalter 2">
            <a:extLst>
              <a:ext uri="{FF2B5EF4-FFF2-40B4-BE49-F238E27FC236}">
                <a16:creationId xmlns:a16="http://schemas.microsoft.com/office/drawing/2014/main" id="{D06A2696-0092-4692-922A-3FAF2544E0EF}"/>
              </a:ext>
            </a:extLst>
          </p:cNvPr>
          <p:cNvSpPr>
            <a:spLocks noGrp="1"/>
          </p:cNvSpPr>
          <p:nvPr>
            <p:ph idx="1"/>
          </p:nvPr>
        </p:nvSpPr>
        <p:spPr/>
        <p:txBody>
          <a:bodyPr/>
          <a:lstStyle/>
          <a:p>
            <a:r>
              <a:rPr lang="de-DE" sz="2800" dirty="0"/>
              <a:t>Begreifen Sie die Web-Analyse als Investment. Mit einer konsequenten und kompetenten Web-Analyse</a:t>
            </a:r>
          </a:p>
          <a:p>
            <a:pPr marL="457200" indent="-457200">
              <a:buClr>
                <a:srgbClr val="00B050"/>
              </a:buClr>
              <a:buSzPct val="120000"/>
              <a:buFont typeface="Wingdings" panose="05000000000000000000" pitchFamily="2" charset="2"/>
              <a:buChar char="ü"/>
            </a:pPr>
            <a:r>
              <a:rPr lang="de-DE" sz="2800" dirty="0"/>
              <a:t>steigern Sie Ihre Performance</a:t>
            </a:r>
          </a:p>
          <a:p>
            <a:pPr marL="457200" indent="-457200">
              <a:buClr>
                <a:srgbClr val="00B050"/>
              </a:buClr>
              <a:buSzPct val="120000"/>
              <a:buFont typeface="Wingdings" panose="05000000000000000000" pitchFamily="2" charset="2"/>
              <a:buChar char="ü"/>
            </a:pPr>
            <a:r>
              <a:rPr lang="de-DE" sz="2800" dirty="0"/>
              <a:t>identifizieren Sie relevante Kanäle</a:t>
            </a:r>
          </a:p>
          <a:p>
            <a:pPr marL="457200" indent="-457200">
              <a:buClr>
                <a:srgbClr val="00B050"/>
              </a:buClr>
              <a:buSzPct val="120000"/>
              <a:buFont typeface="Wingdings" panose="05000000000000000000" pitchFamily="2" charset="2"/>
              <a:buChar char="ü"/>
            </a:pPr>
            <a:r>
              <a:rPr lang="de-DE" sz="2800" dirty="0"/>
              <a:t>lernen Sie Ihre Nutzer besser kennen </a:t>
            </a:r>
          </a:p>
          <a:p>
            <a:pPr marL="457200" indent="-457200">
              <a:buClr>
                <a:srgbClr val="00B050"/>
              </a:buClr>
              <a:buSzPct val="120000"/>
              <a:buFont typeface="Wingdings" panose="05000000000000000000" pitchFamily="2" charset="2"/>
              <a:buChar char="ü"/>
            </a:pPr>
            <a:r>
              <a:rPr lang="de-DE" sz="2800" dirty="0"/>
              <a:t>sparen Sie wertvolles Kapital, weil Sie die richtigen Entscheidungen treffen können.</a:t>
            </a:r>
          </a:p>
          <a:p>
            <a:endParaRPr lang="de-DE" dirty="0"/>
          </a:p>
        </p:txBody>
      </p:sp>
      <p:sp>
        <p:nvSpPr>
          <p:cNvPr id="4" name="Datumsplatzhalter 3">
            <a:extLst>
              <a:ext uri="{FF2B5EF4-FFF2-40B4-BE49-F238E27FC236}">
                <a16:creationId xmlns:a16="http://schemas.microsoft.com/office/drawing/2014/main" id="{F9E31633-4A5B-488D-ACEF-B9B40CB91D54}"/>
              </a:ext>
            </a:extLst>
          </p:cNvPr>
          <p:cNvSpPr>
            <a:spLocks noGrp="1"/>
          </p:cNvSpPr>
          <p:nvPr>
            <p:ph type="dt" sz="half" idx="10"/>
          </p:nvPr>
        </p:nvSpPr>
        <p:spPr/>
        <p:txBody>
          <a:bodyPr/>
          <a:lstStyle/>
          <a:p>
            <a:fld id="{09C6AA02-C35B-4E8C-A6CC-B0FBE3C6543D}" type="datetime1">
              <a:rPr lang="de-DE" smtClean="0"/>
              <a:t>13.01.2022</a:t>
            </a:fld>
            <a:endParaRPr lang="de-DE"/>
          </a:p>
        </p:txBody>
      </p:sp>
      <p:sp>
        <p:nvSpPr>
          <p:cNvPr id="5" name="Fußzeilenplatzhalter 4">
            <a:extLst>
              <a:ext uri="{FF2B5EF4-FFF2-40B4-BE49-F238E27FC236}">
                <a16:creationId xmlns:a16="http://schemas.microsoft.com/office/drawing/2014/main" id="{B80586C1-719C-4A3A-A964-D0EE7B5EE31E}"/>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8E51A7A5-A271-4880-A95E-175205638C32}"/>
              </a:ext>
            </a:extLst>
          </p:cNvPr>
          <p:cNvSpPr>
            <a:spLocks noGrp="1"/>
          </p:cNvSpPr>
          <p:nvPr>
            <p:ph type="sldNum" sz="quarter" idx="12"/>
          </p:nvPr>
        </p:nvSpPr>
        <p:spPr/>
        <p:txBody>
          <a:bodyPr/>
          <a:lstStyle/>
          <a:p>
            <a:fld id="{D1A7C10A-74DE-42A3-B32F-F15583BC9DB5}" type="slidenum">
              <a:rPr lang="de-DE" smtClean="0"/>
              <a:t>14</a:t>
            </a:fld>
            <a:endParaRPr lang="de-DE"/>
          </a:p>
        </p:txBody>
      </p:sp>
    </p:spTree>
    <p:extLst>
      <p:ext uri="{BB962C8B-B14F-4D97-AF65-F5344CB8AC3E}">
        <p14:creationId xmlns:p14="http://schemas.microsoft.com/office/powerpoint/2010/main" val="1718623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D66956-E2DE-47E2-B82D-4494FE9CA14C}"/>
              </a:ext>
            </a:extLst>
          </p:cNvPr>
          <p:cNvSpPr>
            <a:spLocks noGrp="1"/>
          </p:cNvSpPr>
          <p:nvPr>
            <p:ph type="title"/>
          </p:nvPr>
        </p:nvSpPr>
        <p:spPr/>
        <p:txBody>
          <a:bodyPr/>
          <a:lstStyle/>
          <a:p>
            <a:r>
              <a:rPr lang="de-DE" dirty="0"/>
              <a:t>Anforderungsheft / Usability </a:t>
            </a:r>
          </a:p>
        </p:txBody>
      </p:sp>
      <p:sp>
        <p:nvSpPr>
          <p:cNvPr id="3" name="Inhaltsplatzhalter 2">
            <a:extLst>
              <a:ext uri="{FF2B5EF4-FFF2-40B4-BE49-F238E27FC236}">
                <a16:creationId xmlns:a16="http://schemas.microsoft.com/office/drawing/2014/main" id="{068B6816-9091-49BC-B1C3-8AC425BCCFB5}"/>
              </a:ext>
            </a:extLst>
          </p:cNvPr>
          <p:cNvSpPr>
            <a:spLocks noGrp="1"/>
          </p:cNvSpPr>
          <p:nvPr>
            <p:ph idx="1"/>
          </p:nvPr>
        </p:nvSpPr>
        <p:spPr/>
        <p:txBody>
          <a:bodyPr>
            <a:normAutofit/>
          </a:bodyPr>
          <a:lstStyle/>
          <a:p>
            <a:r>
              <a:rPr lang="de-DE" sz="2400" dirty="0"/>
              <a:t>Aus all diesen Punkten entsteht ein Anforderungsheft, mit dem Sie </a:t>
            </a:r>
            <a:br>
              <a:rPr lang="de-DE" sz="2400" dirty="0"/>
            </a:br>
            <a:r>
              <a:rPr lang="de-DE" sz="2400" dirty="0"/>
              <a:t>Web-Analytics-Anbieter anfragen können. </a:t>
            </a:r>
          </a:p>
          <a:p>
            <a:r>
              <a:rPr lang="de-DE" sz="2400" dirty="0"/>
              <a:t>Nach einer Vorauswahl sollten Sie die Tools, die in Ihre engere Auswahl kommen testen. Eine Testversion sollte mindestens 30 Tage zur Verfügung stehen, um das Tool sinnvoll bewerten zu können. Bei größeren Projekten kommen die Anbieter auch zu Ihnen ins Haus und stellen Ihre Software vor. </a:t>
            </a:r>
          </a:p>
          <a:p>
            <a:r>
              <a:rPr lang="de-DE" sz="2400" dirty="0"/>
              <a:t>Nur im Live-Betrieb kann man einen guten Eindruck von der Bedienbarkeit (Usability) eines Systems erhalten. Schließlich müssen Sie und Ihr Team im Tagesgeschäft schnell und intuitiv mit dem Tool arbeiten können. Nutzen Sie die Testversion auch um die Usability zu beurteilen. </a:t>
            </a:r>
          </a:p>
        </p:txBody>
      </p:sp>
      <p:sp>
        <p:nvSpPr>
          <p:cNvPr id="4" name="Datumsplatzhalter 3">
            <a:extLst>
              <a:ext uri="{FF2B5EF4-FFF2-40B4-BE49-F238E27FC236}">
                <a16:creationId xmlns:a16="http://schemas.microsoft.com/office/drawing/2014/main" id="{42EE8C2C-4F57-4693-AA4B-5A17C1722146}"/>
              </a:ext>
            </a:extLst>
          </p:cNvPr>
          <p:cNvSpPr>
            <a:spLocks noGrp="1"/>
          </p:cNvSpPr>
          <p:nvPr>
            <p:ph type="dt" sz="half" idx="10"/>
          </p:nvPr>
        </p:nvSpPr>
        <p:spPr/>
        <p:txBody>
          <a:bodyPr/>
          <a:lstStyle/>
          <a:p>
            <a:fld id="{09C6AA02-C35B-4E8C-A6CC-B0FBE3C6543D}" type="datetime1">
              <a:rPr lang="de-DE" smtClean="0"/>
              <a:t>13.01.2022</a:t>
            </a:fld>
            <a:endParaRPr lang="de-DE"/>
          </a:p>
        </p:txBody>
      </p:sp>
      <p:sp>
        <p:nvSpPr>
          <p:cNvPr id="5" name="Fußzeilenplatzhalter 4">
            <a:extLst>
              <a:ext uri="{FF2B5EF4-FFF2-40B4-BE49-F238E27FC236}">
                <a16:creationId xmlns:a16="http://schemas.microsoft.com/office/drawing/2014/main" id="{AD2749C3-2902-4947-AE22-9E78A2E01D55}"/>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6A30E29B-7A51-4B03-930A-A7C636AF247D}"/>
              </a:ext>
            </a:extLst>
          </p:cNvPr>
          <p:cNvSpPr>
            <a:spLocks noGrp="1"/>
          </p:cNvSpPr>
          <p:nvPr>
            <p:ph type="sldNum" sz="quarter" idx="12"/>
          </p:nvPr>
        </p:nvSpPr>
        <p:spPr/>
        <p:txBody>
          <a:bodyPr/>
          <a:lstStyle/>
          <a:p>
            <a:fld id="{D1A7C10A-74DE-42A3-B32F-F15583BC9DB5}" type="slidenum">
              <a:rPr lang="de-DE" smtClean="0"/>
              <a:t>15</a:t>
            </a:fld>
            <a:endParaRPr lang="de-DE"/>
          </a:p>
        </p:txBody>
      </p:sp>
    </p:spTree>
    <p:extLst>
      <p:ext uri="{BB962C8B-B14F-4D97-AF65-F5344CB8AC3E}">
        <p14:creationId xmlns:p14="http://schemas.microsoft.com/office/powerpoint/2010/main" val="1984829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feil: Fünfeck 23">
            <a:extLst>
              <a:ext uri="{FF2B5EF4-FFF2-40B4-BE49-F238E27FC236}">
                <a16:creationId xmlns:a16="http://schemas.microsoft.com/office/drawing/2014/main" id="{049485CB-A04B-40A8-AD38-64385AD07DEF}"/>
              </a:ext>
            </a:extLst>
          </p:cNvPr>
          <p:cNvSpPr/>
          <p:nvPr/>
        </p:nvSpPr>
        <p:spPr>
          <a:xfrm rot="5400000">
            <a:off x="405218" y="2424526"/>
            <a:ext cx="3990158" cy="2743196"/>
          </a:xfrm>
          <a:prstGeom prst="homePlate">
            <a:avLst>
              <a:gd name="adj" fmla="val 7770"/>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44FCCBFB-48AB-4492-91B7-D81F3364B40E}"/>
              </a:ext>
            </a:extLst>
          </p:cNvPr>
          <p:cNvSpPr>
            <a:spLocks noGrp="1"/>
          </p:cNvSpPr>
          <p:nvPr>
            <p:ph type="title"/>
          </p:nvPr>
        </p:nvSpPr>
        <p:spPr/>
        <p:txBody>
          <a:bodyPr/>
          <a:lstStyle/>
          <a:p>
            <a:r>
              <a:rPr lang="de-DE" dirty="0"/>
              <a:t>Auswahlkriterien (Zusammenfassung) </a:t>
            </a:r>
          </a:p>
        </p:txBody>
      </p:sp>
      <p:sp>
        <p:nvSpPr>
          <p:cNvPr id="4" name="Datumsplatzhalter 3">
            <a:extLst>
              <a:ext uri="{FF2B5EF4-FFF2-40B4-BE49-F238E27FC236}">
                <a16:creationId xmlns:a16="http://schemas.microsoft.com/office/drawing/2014/main" id="{29561E3A-39E5-47ED-AF42-1A0AB8F4973F}"/>
              </a:ext>
            </a:extLst>
          </p:cNvPr>
          <p:cNvSpPr>
            <a:spLocks noGrp="1"/>
          </p:cNvSpPr>
          <p:nvPr>
            <p:ph type="dt" sz="half" idx="10"/>
          </p:nvPr>
        </p:nvSpPr>
        <p:spPr/>
        <p:txBody>
          <a:bodyPr/>
          <a:lstStyle/>
          <a:p>
            <a:fld id="{09C6AA02-C35B-4E8C-A6CC-B0FBE3C6543D}" type="datetime1">
              <a:rPr lang="de-DE" smtClean="0"/>
              <a:t>13.01.2022</a:t>
            </a:fld>
            <a:endParaRPr lang="de-DE"/>
          </a:p>
        </p:txBody>
      </p:sp>
      <p:sp>
        <p:nvSpPr>
          <p:cNvPr id="5" name="Fußzeilenplatzhalter 4">
            <a:extLst>
              <a:ext uri="{FF2B5EF4-FFF2-40B4-BE49-F238E27FC236}">
                <a16:creationId xmlns:a16="http://schemas.microsoft.com/office/drawing/2014/main" id="{BB61CDDC-B9C3-4506-841C-2333CFF68535}"/>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E29E87C3-6ECC-4D6F-9A29-7F06C59884E6}"/>
              </a:ext>
            </a:extLst>
          </p:cNvPr>
          <p:cNvSpPr>
            <a:spLocks noGrp="1"/>
          </p:cNvSpPr>
          <p:nvPr>
            <p:ph type="sldNum" sz="quarter" idx="12"/>
          </p:nvPr>
        </p:nvSpPr>
        <p:spPr/>
        <p:txBody>
          <a:bodyPr/>
          <a:lstStyle/>
          <a:p>
            <a:fld id="{D1A7C10A-74DE-42A3-B32F-F15583BC9DB5}" type="slidenum">
              <a:rPr lang="de-DE" smtClean="0"/>
              <a:t>16</a:t>
            </a:fld>
            <a:endParaRPr lang="de-DE"/>
          </a:p>
        </p:txBody>
      </p:sp>
      <p:sp>
        <p:nvSpPr>
          <p:cNvPr id="11" name="Text Box 13">
            <a:extLst>
              <a:ext uri="{FF2B5EF4-FFF2-40B4-BE49-F238E27FC236}">
                <a16:creationId xmlns:a16="http://schemas.microsoft.com/office/drawing/2014/main" id="{1461B985-7751-4628-B956-15DDC6FD0364}"/>
              </a:ext>
            </a:extLst>
          </p:cNvPr>
          <p:cNvSpPr txBox="1">
            <a:spLocks noChangeArrowheads="1"/>
          </p:cNvSpPr>
          <p:nvPr/>
        </p:nvSpPr>
        <p:spPr bwMode="auto">
          <a:xfrm>
            <a:off x="4038600" y="5566411"/>
            <a:ext cx="3585790"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6pPr>
            <a:lvl7pPr marL="29718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7pPr>
            <a:lvl8pPr marL="34290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8pPr>
            <a:lvl9pPr marL="38862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9pPr>
          </a:lstStyle>
          <a:p>
            <a:pPr eaLnBrk="1" hangingPunct="1"/>
            <a:r>
              <a:rPr lang="de-DE" sz="1400" b="1" dirty="0">
                <a:latin typeface="+mn-lt"/>
                <a:cs typeface="Arial" pitchFamily="34" charset="0"/>
              </a:rPr>
              <a:t>Entscheidung treffen, System implementieren</a:t>
            </a:r>
          </a:p>
        </p:txBody>
      </p:sp>
      <p:sp>
        <p:nvSpPr>
          <p:cNvPr id="12" name="Text Box 14">
            <a:extLst>
              <a:ext uri="{FF2B5EF4-FFF2-40B4-BE49-F238E27FC236}">
                <a16:creationId xmlns:a16="http://schemas.microsoft.com/office/drawing/2014/main" id="{71B845B3-7CE8-467D-9F98-09B2B09B89C9}"/>
              </a:ext>
            </a:extLst>
          </p:cNvPr>
          <p:cNvSpPr txBox="1">
            <a:spLocks noChangeArrowheads="1"/>
          </p:cNvSpPr>
          <p:nvPr/>
        </p:nvSpPr>
        <p:spPr bwMode="auto">
          <a:xfrm>
            <a:off x="1028693" y="1772044"/>
            <a:ext cx="2743200" cy="651662"/>
          </a:xfrm>
          <a:prstGeom prst="rect">
            <a:avLst/>
          </a:prstGeom>
          <a:solidFill>
            <a:srgbClr val="0070C0"/>
          </a:solidFill>
          <a:ln>
            <a:noFill/>
          </a:ln>
        </p:spPr>
        <p:txBody>
          <a:bodyPr wrap="square" tIns="216000" bIns="216000" anchor="ctr"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6pPr>
            <a:lvl7pPr marL="29718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7pPr>
            <a:lvl8pPr marL="34290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8pPr>
            <a:lvl9pPr marL="38862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9pPr>
          </a:lstStyle>
          <a:p>
            <a:pPr algn="ctr" eaLnBrk="1" hangingPunct="1"/>
            <a:r>
              <a:rPr lang="de-DE" sz="1400" dirty="0">
                <a:solidFill>
                  <a:schemeClr val="bg1"/>
                </a:solidFill>
                <a:latin typeface="+mn-lt"/>
              </a:rPr>
              <a:t>Geschäftsprozesse im Focus</a:t>
            </a:r>
          </a:p>
        </p:txBody>
      </p:sp>
      <p:sp>
        <p:nvSpPr>
          <p:cNvPr id="17" name="Text Box 9">
            <a:extLst>
              <a:ext uri="{FF2B5EF4-FFF2-40B4-BE49-F238E27FC236}">
                <a16:creationId xmlns:a16="http://schemas.microsoft.com/office/drawing/2014/main" id="{06841054-1CB4-4431-8841-0788845B36EC}"/>
              </a:ext>
            </a:extLst>
          </p:cNvPr>
          <p:cNvSpPr txBox="1">
            <a:spLocks noChangeArrowheads="1"/>
          </p:cNvSpPr>
          <p:nvPr/>
        </p:nvSpPr>
        <p:spPr bwMode="auto">
          <a:xfrm>
            <a:off x="4038595" y="1645145"/>
            <a:ext cx="5819606" cy="8506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6pPr>
            <a:lvl7pPr marL="29718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7pPr>
            <a:lvl8pPr marL="34290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8pPr>
            <a:lvl9pPr marL="38862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9pPr>
          </a:lstStyle>
          <a:p>
            <a:pPr eaLnBrk="1" hangingPunct="1">
              <a:lnSpc>
                <a:spcPct val="120000"/>
              </a:lnSpc>
              <a:buFont typeface="Wingdings" pitchFamily="2" charset="2"/>
              <a:buChar char="§"/>
            </a:pPr>
            <a:r>
              <a:rPr lang="de-DE" sz="1400" dirty="0">
                <a:latin typeface="+mn-lt"/>
                <a:cs typeface="Arial" pitchFamily="34" charset="0"/>
              </a:rPr>
              <a:t> Online-Ziele und Geschäftsprozesse definieren und abbilden.</a:t>
            </a:r>
          </a:p>
          <a:p>
            <a:pPr eaLnBrk="1" hangingPunct="1">
              <a:lnSpc>
                <a:spcPct val="120000"/>
              </a:lnSpc>
              <a:buFont typeface="Wingdings" pitchFamily="2" charset="2"/>
              <a:buChar char="§"/>
            </a:pPr>
            <a:r>
              <a:rPr lang="de-DE" sz="1400" dirty="0">
                <a:latin typeface="+mn-lt"/>
                <a:cs typeface="Arial" pitchFamily="34" charset="0"/>
              </a:rPr>
              <a:t> KPIs aus den jeweiligen Zielen und Geschäftsprozessen ableiten.</a:t>
            </a:r>
          </a:p>
          <a:p>
            <a:pPr eaLnBrk="1" hangingPunct="1">
              <a:lnSpc>
                <a:spcPct val="120000"/>
              </a:lnSpc>
              <a:buFont typeface="Wingdings" pitchFamily="2" charset="2"/>
              <a:buChar char="§"/>
            </a:pPr>
            <a:r>
              <a:rPr lang="de-DE" sz="1400" dirty="0">
                <a:latin typeface="+mn-lt"/>
                <a:cs typeface="Arial" pitchFamily="34" charset="0"/>
              </a:rPr>
              <a:t> Benötigte Analyse-Funktionen und Visualisierungsmöglichkeiten definieren.</a:t>
            </a:r>
          </a:p>
        </p:txBody>
      </p:sp>
      <p:sp>
        <p:nvSpPr>
          <p:cNvPr id="18" name="Rectangle 10">
            <a:extLst>
              <a:ext uri="{FF2B5EF4-FFF2-40B4-BE49-F238E27FC236}">
                <a16:creationId xmlns:a16="http://schemas.microsoft.com/office/drawing/2014/main" id="{5E5A2986-00F7-4623-8A3E-58DDF685E474}"/>
              </a:ext>
            </a:extLst>
          </p:cNvPr>
          <p:cNvSpPr>
            <a:spLocks noChangeArrowheads="1"/>
          </p:cNvSpPr>
          <p:nvPr/>
        </p:nvSpPr>
        <p:spPr bwMode="auto">
          <a:xfrm>
            <a:off x="4038600" y="2629304"/>
            <a:ext cx="7216463" cy="8506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lnSpc>
                <a:spcPct val="120000"/>
              </a:lnSpc>
              <a:buFont typeface="Wingdings" pitchFamily="2" charset="2"/>
              <a:buChar char="§"/>
            </a:pPr>
            <a:r>
              <a:rPr lang="de-DE" sz="1400" dirty="0">
                <a:cs typeface="Arial" pitchFamily="34" charset="0"/>
              </a:rPr>
              <a:t> Verantwortliche Personen bzw. Gruppen festlegen (unterschiedliche Rechtevergabe im System)</a:t>
            </a:r>
          </a:p>
          <a:p>
            <a:pPr>
              <a:lnSpc>
                <a:spcPct val="120000"/>
              </a:lnSpc>
              <a:buFont typeface="Wingdings" pitchFamily="2" charset="2"/>
              <a:buChar char="§"/>
            </a:pPr>
            <a:r>
              <a:rPr lang="de-DE" sz="1400" dirty="0">
                <a:cs typeface="Arial" pitchFamily="34" charset="0"/>
              </a:rPr>
              <a:t> Notwendigkeit von Schnittstellen definieren</a:t>
            </a:r>
          </a:p>
          <a:p>
            <a:pPr>
              <a:lnSpc>
                <a:spcPct val="120000"/>
              </a:lnSpc>
              <a:buFont typeface="Wingdings" pitchFamily="2" charset="2"/>
              <a:buChar char="§"/>
            </a:pPr>
            <a:r>
              <a:rPr lang="de-DE" sz="1400" dirty="0">
                <a:cs typeface="Arial" pitchFamily="34" charset="0"/>
              </a:rPr>
              <a:t> Spezialanforderungen diskutieren</a:t>
            </a:r>
          </a:p>
        </p:txBody>
      </p:sp>
      <p:sp>
        <p:nvSpPr>
          <p:cNvPr id="19" name="Text Box 11">
            <a:extLst>
              <a:ext uri="{FF2B5EF4-FFF2-40B4-BE49-F238E27FC236}">
                <a16:creationId xmlns:a16="http://schemas.microsoft.com/office/drawing/2014/main" id="{26214587-A77D-4009-9F39-02D0EACB97EA}"/>
              </a:ext>
            </a:extLst>
          </p:cNvPr>
          <p:cNvSpPr txBox="1">
            <a:spLocks noChangeArrowheads="1"/>
          </p:cNvSpPr>
          <p:nvPr/>
        </p:nvSpPr>
        <p:spPr bwMode="auto">
          <a:xfrm>
            <a:off x="4038600" y="3613462"/>
            <a:ext cx="4809650" cy="8506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6pPr>
            <a:lvl7pPr marL="29718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7pPr>
            <a:lvl8pPr marL="34290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8pPr>
            <a:lvl9pPr marL="38862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9pPr>
          </a:lstStyle>
          <a:p>
            <a:pPr eaLnBrk="1" hangingPunct="1">
              <a:lnSpc>
                <a:spcPct val="120000"/>
              </a:lnSpc>
              <a:buFont typeface="Wingdings" pitchFamily="2" charset="2"/>
              <a:buChar char="§"/>
            </a:pPr>
            <a:r>
              <a:rPr lang="de-DE" sz="1400" dirty="0">
                <a:latin typeface="+mn-lt"/>
                <a:cs typeface="Arial" pitchFamily="34" charset="0"/>
              </a:rPr>
              <a:t> Datensicherheitsanforderungen und Archivierung besprechen</a:t>
            </a:r>
          </a:p>
          <a:p>
            <a:pPr eaLnBrk="1" hangingPunct="1">
              <a:lnSpc>
                <a:spcPct val="120000"/>
              </a:lnSpc>
              <a:buFont typeface="Wingdings" pitchFamily="2" charset="2"/>
              <a:buChar char="§"/>
            </a:pPr>
            <a:r>
              <a:rPr lang="de-DE" sz="1400" dirty="0">
                <a:latin typeface="+mn-lt"/>
                <a:cs typeface="Arial" pitchFamily="34" charset="0"/>
              </a:rPr>
              <a:t> Support </a:t>
            </a:r>
          </a:p>
          <a:p>
            <a:pPr eaLnBrk="1" hangingPunct="1">
              <a:lnSpc>
                <a:spcPct val="120000"/>
              </a:lnSpc>
              <a:buFont typeface="Wingdings" pitchFamily="2" charset="2"/>
              <a:buChar char="§"/>
            </a:pPr>
            <a:r>
              <a:rPr lang="de-DE" sz="1400" dirty="0">
                <a:latin typeface="+mn-lt"/>
                <a:cs typeface="Arial" pitchFamily="34" charset="0"/>
              </a:rPr>
              <a:t> Preis</a:t>
            </a:r>
          </a:p>
        </p:txBody>
      </p:sp>
      <p:sp>
        <p:nvSpPr>
          <p:cNvPr id="20" name="Rectangle 12">
            <a:extLst>
              <a:ext uri="{FF2B5EF4-FFF2-40B4-BE49-F238E27FC236}">
                <a16:creationId xmlns:a16="http://schemas.microsoft.com/office/drawing/2014/main" id="{4A0550CE-1F3D-4205-AB30-B6B3436DA67E}"/>
              </a:ext>
            </a:extLst>
          </p:cNvPr>
          <p:cNvSpPr>
            <a:spLocks noChangeArrowheads="1"/>
          </p:cNvSpPr>
          <p:nvPr/>
        </p:nvSpPr>
        <p:spPr bwMode="auto">
          <a:xfrm>
            <a:off x="4038600" y="4597621"/>
            <a:ext cx="5540299" cy="7386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buFont typeface="Wingdings" pitchFamily="2" charset="2"/>
              <a:buChar char="§"/>
            </a:pPr>
            <a:r>
              <a:rPr lang="de-DE" sz="1400" dirty="0">
                <a:cs typeface="Arial" pitchFamily="34" charset="0"/>
              </a:rPr>
              <a:t> Anforderungs- / Pflichtenheft erstellen</a:t>
            </a:r>
          </a:p>
          <a:p>
            <a:pPr>
              <a:buFont typeface="Wingdings" pitchFamily="2" charset="2"/>
              <a:buChar char="§"/>
            </a:pPr>
            <a:r>
              <a:rPr lang="de-DE" sz="1400" dirty="0">
                <a:cs typeface="Arial" pitchFamily="34" charset="0"/>
              </a:rPr>
              <a:t> Anbieter eruieren und Vorauswahl treffen</a:t>
            </a:r>
          </a:p>
          <a:p>
            <a:pPr>
              <a:buFont typeface="Wingdings" pitchFamily="2" charset="2"/>
              <a:buChar char="§"/>
            </a:pPr>
            <a:r>
              <a:rPr lang="de-DE" sz="1400" dirty="0">
                <a:cs typeface="Arial" pitchFamily="34" charset="0"/>
              </a:rPr>
              <a:t> Testversion oder Anbieter-Präsentation (Usability- und Flexibilitäts-Test)</a:t>
            </a:r>
          </a:p>
        </p:txBody>
      </p:sp>
      <p:sp>
        <p:nvSpPr>
          <p:cNvPr id="21" name="Text Box 14">
            <a:extLst>
              <a:ext uri="{FF2B5EF4-FFF2-40B4-BE49-F238E27FC236}">
                <a16:creationId xmlns:a16="http://schemas.microsoft.com/office/drawing/2014/main" id="{89C06266-F2E8-4B79-B6AC-CE9207CA65B1}"/>
              </a:ext>
            </a:extLst>
          </p:cNvPr>
          <p:cNvSpPr txBox="1">
            <a:spLocks noChangeArrowheads="1"/>
          </p:cNvSpPr>
          <p:nvPr/>
        </p:nvSpPr>
        <p:spPr bwMode="auto">
          <a:xfrm>
            <a:off x="1028693" y="2728814"/>
            <a:ext cx="2743200" cy="651662"/>
          </a:xfrm>
          <a:prstGeom prst="rect">
            <a:avLst/>
          </a:prstGeom>
          <a:solidFill>
            <a:srgbClr val="0070C0"/>
          </a:solidFill>
          <a:ln>
            <a:noFill/>
          </a:ln>
        </p:spPr>
        <p:txBody>
          <a:bodyPr wrap="square" tIns="216000" bIns="216000" anchor="ctr"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6pPr>
            <a:lvl7pPr marL="29718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7pPr>
            <a:lvl8pPr marL="34290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8pPr>
            <a:lvl9pPr marL="38862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9pPr>
          </a:lstStyle>
          <a:p>
            <a:pPr algn="ctr" eaLnBrk="1" hangingPunct="1"/>
            <a:r>
              <a:rPr lang="de-DE" sz="1400" dirty="0">
                <a:solidFill>
                  <a:schemeClr val="bg1"/>
                </a:solidFill>
                <a:latin typeface="+mn-lt"/>
              </a:rPr>
              <a:t>Falls nötig</a:t>
            </a:r>
          </a:p>
        </p:txBody>
      </p:sp>
      <p:sp>
        <p:nvSpPr>
          <p:cNvPr id="22" name="Text Box 14">
            <a:extLst>
              <a:ext uri="{FF2B5EF4-FFF2-40B4-BE49-F238E27FC236}">
                <a16:creationId xmlns:a16="http://schemas.microsoft.com/office/drawing/2014/main" id="{0DD573F8-EDD1-4A25-87EB-7A764C63351C}"/>
              </a:ext>
            </a:extLst>
          </p:cNvPr>
          <p:cNvSpPr txBox="1">
            <a:spLocks noChangeArrowheads="1"/>
          </p:cNvSpPr>
          <p:nvPr/>
        </p:nvSpPr>
        <p:spPr bwMode="auto">
          <a:xfrm>
            <a:off x="1028693" y="3685584"/>
            <a:ext cx="2743200" cy="651662"/>
          </a:xfrm>
          <a:prstGeom prst="rect">
            <a:avLst/>
          </a:prstGeom>
          <a:solidFill>
            <a:srgbClr val="0070C0"/>
          </a:solidFill>
          <a:ln>
            <a:noFill/>
          </a:ln>
        </p:spPr>
        <p:txBody>
          <a:bodyPr wrap="square" tIns="216000" bIns="216000" anchor="ctr"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6pPr>
            <a:lvl7pPr marL="29718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7pPr>
            <a:lvl8pPr marL="34290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8pPr>
            <a:lvl9pPr marL="38862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9pPr>
          </a:lstStyle>
          <a:p>
            <a:pPr algn="ctr" eaLnBrk="1" hangingPunct="1"/>
            <a:r>
              <a:rPr lang="de-DE" sz="1400" dirty="0">
                <a:solidFill>
                  <a:schemeClr val="bg1"/>
                </a:solidFill>
                <a:latin typeface="+mn-lt"/>
              </a:rPr>
              <a:t>Rahmenbedingungen</a:t>
            </a:r>
          </a:p>
        </p:txBody>
      </p:sp>
      <p:sp>
        <p:nvSpPr>
          <p:cNvPr id="23" name="Text Box 14">
            <a:extLst>
              <a:ext uri="{FF2B5EF4-FFF2-40B4-BE49-F238E27FC236}">
                <a16:creationId xmlns:a16="http://schemas.microsoft.com/office/drawing/2014/main" id="{C18E5CB7-75BE-4A37-A912-013B3C88652D}"/>
              </a:ext>
            </a:extLst>
          </p:cNvPr>
          <p:cNvSpPr txBox="1">
            <a:spLocks noChangeArrowheads="1"/>
          </p:cNvSpPr>
          <p:nvPr/>
        </p:nvSpPr>
        <p:spPr bwMode="auto">
          <a:xfrm>
            <a:off x="1028693" y="4642354"/>
            <a:ext cx="2743200" cy="651662"/>
          </a:xfrm>
          <a:prstGeom prst="rect">
            <a:avLst/>
          </a:prstGeom>
          <a:solidFill>
            <a:srgbClr val="0070C0"/>
          </a:solidFill>
          <a:ln>
            <a:noFill/>
          </a:ln>
        </p:spPr>
        <p:txBody>
          <a:bodyPr wrap="square" tIns="216000" bIns="216000" anchor="ctr"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6pPr>
            <a:lvl7pPr marL="29718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7pPr>
            <a:lvl8pPr marL="34290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8pPr>
            <a:lvl9pPr marL="3886200" indent="-228600" eaLnBrk="0" fontAlgn="base" hangingPunct="0">
              <a:spcBef>
                <a:spcPct val="0"/>
              </a:spcBef>
              <a:spcAft>
                <a:spcPct val="0"/>
              </a:spcAft>
              <a:buClr>
                <a:srgbClr val="339966"/>
              </a:buClr>
              <a:buFont typeface="Wingdings" pitchFamily="2" charset="2"/>
              <a:defRPr>
                <a:solidFill>
                  <a:schemeClr val="tx1"/>
                </a:solidFill>
                <a:latin typeface="Arial" charset="0"/>
              </a:defRPr>
            </a:lvl9pPr>
          </a:lstStyle>
          <a:p>
            <a:pPr algn="ctr" eaLnBrk="1" hangingPunct="1"/>
            <a:r>
              <a:rPr lang="de-DE" sz="1400" dirty="0">
                <a:solidFill>
                  <a:schemeClr val="bg1"/>
                </a:solidFill>
                <a:latin typeface="+mn-lt"/>
              </a:rPr>
              <a:t>Auswahl treffen</a:t>
            </a:r>
          </a:p>
        </p:txBody>
      </p:sp>
    </p:spTree>
    <p:extLst>
      <p:ext uri="{BB962C8B-B14F-4D97-AF65-F5344CB8AC3E}">
        <p14:creationId xmlns:p14="http://schemas.microsoft.com/office/powerpoint/2010/main" val="970084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92E3C9-56CE-408E-9E34-9219ED937F29}"/>
              </a:ext>
            </a:extLst>
          </p:cNvPr>
          <p:cNvSpPr>
            <a:spLocks noGrp="1"/>
          </p:cNvSpPr>
          <p:nvPr>
            <p:ph type="title"/>
          </p:nvPr>
        </p:nvSpPr>
        <p:spPr/>
        <p:txBody>
          <a:bodyPr/>
          <a:lstStyle/>
          <a:p>
            <a:r>
              <a:rPr lang="de-DE" dirty="0"/>
              <a:t>Zur Verwendung dieser Präsentation</a:t>
            </a:r>
          </a:p>
        </p:txBody>
      </p:sp>
      <p:sp>
        <p:nvSpPr>
          <p:cNvPr id="3" name="Inhaltsplatzhalter 2">
            <a:extLst>
              <a:ext uri="{FF2B5EF4-FFF2-40B4-BE49-F238E27FC236}">
                <a16:creationId xmlns:a16="http://schemas.microsoft.com/office/drawing/2014/main" id="{84B0CA08-1E5F-403B-A93E-DF85BDEAD604}"/>
              </a:ext>
            </a:extLst>
          </p:cNvPr>
          <p:cNvSpPr>
            <a:spLocks noGrp="1"/>
          </p:cNvSpPr>
          <p:nvPr>
            <p:ph idx="1"/>
          </p:nvPr>
        </p:nvSpPr>
        <p:spPr>
          <a:xfrm>
            <a:off x="838200" y="1825624"/>
            <a:ext cx="10515600" cy="4530725"/>
          </a:xfrm>
        </p:spPr>
        <p:txBody>
          <a:bodyPr>
            <a:normAutofit lnSpcReduction="10000"/>
          </a:bodyPr>
          <a:lstStyle/>
          <a:p>
            <a:r>
              <a:rPr lang="de-DE" dirty="0"/>
              <a:t>Diese Präsentation wurde erstellt, um Ihnen die Arbeit zu erleichtern.</a:t>
            </a:r>
          </a:p>
          <a:p>
            <a:endParaRPr lang="de-DE" dirty="0"/>
          </a:p>
          <a:p>
            <a:r>
              <a:rPr lang="de-DE" dirty="0"/>
              <a:t>Sie dürfen sie </a:t>
            </a:r>
          </a:p>
          <a:p>
            <a:pPr marL="457200" indent="-457200">
              <a:buFont typeface="Wingdings" panose="05000000000000000000" pitchFamily="2" charset="2"/>
              <a:buChar char="ü"/>
            </a:pPr>
            <a:r>
              <a:rPr lang="de-DE" dirty="0"/>
              <a:t>frei für Ihre Arbeit in den Teams nutzen</a:t>
            </a:r>
          </a:p>
          <a:p>
            <a:pPr marL="457200" indent="-457200">
              <a:buFont typeface="Wingdings" panose="05000000000000000000" pitchFamily="2" charset="2"/>
              <a:buChar char="ü"/>
            </a:pPr>
            <a:r>
              <a:rPr lang="de-DE" dirty="0"/>
              <a:t>an Mitglieder Ihres Teams und </a:t>
            </a:r>
            <a:r>
              <a:rPr lang="de-DE"/>
              <a:t>Partner senden</a:t>
            </a:r>
          </a:p>
          <a:p>
            <a:endParaRPr lang="de-DE" dirty="0"/>
          </a:p>
          <a:p>
            <a:r>
              <a:rPr lang="de-DE" dirty="0"/>
              <a:t>Sie dürfen sie nicht</a:t>
            </a:r>
          </a:p>
          <a:p>
            <a:pPr marL="457200" indent="-457200">
              <a:buFont typeface="Wingdings" panose="05000000000000000000" pitchFamily="2" charset="2"/>
              <a:buChar char="§"/>
            </a:pPr>
            <a:r>
              <a:rPr lang="de-DE" dirty="0"/>
              <a:t>im Internet oder anderen Medien veröffentlichen</a:t>
            </a:r>
          </a:p>
          <a:p>
            <a:pPr marL="457200" indent="-457200">
              <a:buFont typeface="Wingdings" panose="05000000000000000000" pitchFamily="2" charset="2"/>
              <a:buChar char="§"/>
            </a:pPr>
            <a:r>
              <a:rPr lang="de-DE" dirty="0"/>
              <a:t>auf </a:t>
            </a:r>
            <a:r>
              <a:rPr lang="de-DE" dirty="0" err="1"/>
              <a:t>Social</a:t>
            </a:r>
            <a:r>
              <a:rPr lang="de-DE" dirty="0"/>
              <a:t> Media Kanälen teilen</a:t>
            </a:r>
          </a:p>
          <a:p>
            <a:endParaRPr lang="de-DE" dirty="0"/>
          </a:p>
        </p:txBody>
      </p:sp>
      <p:sp>
        <p:nvSpPr>
          <p:cNvPr id="4" name="Datumsplatzhalter 3">
            <a:extLst>
              <a:ext uri="{FF2B5EF4-FFF2-40B4-BE49-F238E27FC236}">
                <a16:creationId xmlns:a16="http://schemas.microsoft.com/office/drawing/2014/main" id="{0258BD86-E393-4A10-89A9-000C6D2E5B06}"/>
              </a:ext>
            </a:extLst>
          </p:cNvPr>
          <p:cNvSpPr>
            <a:spLocks noGrp="1"/>
          </p:cNvSpPr>
          <p:nvPr>
            <p:ph type="dt" sz="half" idx="10"/>
          </p:nvPr>
        </p:nvSpPr>
        <p:spPr/>
        <p:txBody>
          <a:bodyPr/>
          <a:lstStyle/>
          <a:p>
            <a:fld id="{09C6AA02-C35B-4E8C-A6CC-B0FBE3C6543D}" type="datetime1">
              <a:rPr lang="de-DE" smtClean="0"/>
              <a:t>13.01.2022</a:t>
            </a:fld>
            <a:endParaRPr lang="de-DE"/>
          </a:p>
        </p:txBody>
      </p:sp>
      <p:sp>
        <p:nvSpPr>
          <p:cNvPr id="5" name="Fußzeilenplatzhalter 4">
            <a:extLst>
              <a:ext uri="{FF2B5EF4-FFF2-40B4-BE49-F238E27FC236}">
                <a16:creationId xmlns:a16="http://schemas.microsoft.com/office/drawing/2014/main" id="{DAFFA0A9-DF92-4B95-AC9D-F5FEDE305A20}"/>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85250830-79C2-4CA4-ADF3-982675658A8A}"/>
              </a:ext>
            </a:extLst>
          </p:cNvPr>
          <p:cNvSpPr>
            <a:spLocks noGrp="1"/>
          </p:cNvSpPr>
          <p:nvPr>
            <p:ph type="sldNum" sz="quarter" idx="12"/>
          </p:nvPr>
        </p:nvSpPr>
        <p:spPr/>
        <p:txBody>
          <a:bodyPr/>
          <a:lstStyle/>
          <a:p>
            <a:fld id="{D1A7C10A-74DE-42A3-B32F-F15583BC9DB5}" type="slidenum">
              <a:rPr lang="de-DE" smtClean="0"/>
              <a:t>2</a:t>
            </a:fld>
            <a:endParaRPr lang="de-DE"/>
          </a:p>
        </p:txBody>
      </p:sp>
    </p:spTree>
    <p:extLst>
      <p:ext uri="{BB962C8B-B14F-4D97-AF65-F5344CB8AC3E}">
        <p14:creationId xmlns:p14="http://schemas.microsoft.com/office/powerpoint/2010/main" val="905119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05E17E-390E-4575-934F-72AFC3E6BAAD}"/>
              </a:ext>
            </a:extLst>
          </p:cNvPr>
          <p:cNvSpPr>
            <a:spLocks noGrp="1"/>
          </p:cNvSpPr>
          <p:nvPr>
            <p:ph type="title"/>
          </p:nvPr>
        </p:nvSpPr>
        <p:spPr/>
        <p:txBody>
          <a:bodyPr/>
          <a:lstStyle/>
          <a:p>
            <a:r>
              <a:rPr lang="de-DE" dirty="0"/>
              <a:t>Das Angebot an Web-Analytics-Tools ist groß</a:t>
            </a:r>
          </a:p>
        </p:txBody>
      </p:sp>
      <p:sp>
        <p:nvSpPr>
          <p:cNvPr id="3" name="Inhaltsplatzhalter 2">
            <a:extLst>
              <a:ext uri="{FF2B5EF4-FFF2-40B4-BE49-F238E27FC236}">
                <a16:creationId xmlns:a16="http://schemas.microsoft.com/office/drawing/2014/main" id="{BA9E7EC4-B65F-49DD-9444-0D8ACC4B9D5D}"/>
              </a:ext>
            </a:extLst>
          </p:cNvPr>
          <p:cNvSpPr>
            <a:spLocks noGrp="1"/>
          </p:cNvSpPr>
          <p:nvPr>
            <p:ph sz="half" idx="1"/>
          </p:nvPr>
        </p:nvSpPr>
        <p:spPr/>
        <p:txBody>
          <a:bodyPr>
            <a:normAutofit/>
          </a:bodyPr>
          <a:lstStyle/>
          <a:p>
            <a:pPr marL="85725" lvl="1" indent="0">
              <a:buNone/>
            </a:pPr>
            <a:r>
              <a:rPr lang="de-DE" dirty="0"/>
              <a:t>Eine Vielzahl der Unternehmen setzt bei der Web-Analyse auf Google Analytics. Dennoch gibt es zahlreiche weitere leistungsstarke Analyse-Tools. </a:t>
            </a:r>
          </a:p>
          <a:p>
            <a:pPr marL="85725" lvl="1" indent="0">
              <a:buNone/>
            </a:pPr>
            <a:endParaRPr lang="de-DE" dirty="0"/>
          </a:p>
          <a:p>
            <a:pPr marL="85725" lvl="1" indent="0">
              <a:buNone/>
            </a:pPr>
            <a:r>
              <a:rPr lang="de-DE" dirty="0"/>
              <a:t>Diese Checkliste hilft Ihnen, abgestimmt auf Ihre individuellen Anforderungen, die richtige Entscheidung treffen zu können</a:t>
            </a:r>
          </a:p>
          <a:p>
            <a:endParaRPr lang="de-DE" dirty="0"/>
          </a:p>
        </p:txBody>
      </p:sp>
      <p:sp>
        <p:nvSpPr>
          <p:cNvPr id="5" name="Datumsplatzhalter 4">
            <a:extLst>
              <a:ext uri="{FF2B5EF4-FFF2-40B4-BE49-F238E27FC236}">
                <a16:creationId xmlns:a16="http://schemas.microsoft.com/office/drawing/2014/main" id="{52B0AEC8-089F-45C2-A64C-54935EC1A70A}"/>
              </a:ext>
            </a:extLst>
          </p:cNvPr>
          <p:cNvSpPr>
            <a:spLocks noGrp="1"/>
          </p:cNvSpPr>
          <p:nvPr>
            <p:ph type="dt" sz="half" idx="10"/>
          </p:nvPr>
        </p:nvSpPr>
        <p:spPr/>
        <p:txBody>
          <a:bodyPr/>
          <a:lstStyle/>
          <a:p>
            <a:fld id="{272EF3E0-E329-484C-9362-520F5416C30E}" type="datetime1">
              <a:rPr lang="de-DE" smtClean="0"/>
              <a:t>13.01.2022</a:t>
            </a:fld>
            <a:endParaRPr lang="de-DE"/>
          </a:p>
        </p:txBody>
      </p:sp>
      <p:sp>
        <p:nvSpPr>
          <p:cNvPr id="6" name="Fußzeilenplatzhalter 5">
            <a:extLst>
              <a:ext uri="{FF2B5EF4-FFF2-40B4-BE49-F238E27FC236}">
                <a16:creationId xmlns:a16="http://schemas.microsoft.com/office/drawing/2014/main" id="{CF2D876A-B623-4831-9784-B0B9AAE3C2E6}"/>
              </a:ext>
            </a:extLst>
          </p:cNvPr>
          <p:cNvSpPr>
            <a:spLocks noGrp="1"/>
          </p:cNvSpPr>
          <p:nvPr>
            <p:ph type="ftr" sz="quarter" idx="11"/>
          </p:nvPr>
        </p:nvSpPr>
        <p:spPr/>
        <p:txBody>
          <a:bodyPr/>
          <a:lstStyle/>
          <a:p>
            <a:r>
              <a:rPr lang="de-DE"/>
              <a:t>Mit ♡ erstellt von der eMBIS Akademie</a:t>
            </a:r>
            <a:endParaRPr lang="de-DE" dirty="0"/>
          </a:p>
        </p:txBody>
      </p:sp>
      <p:sp>
        <p:nvSpPr>
          <p:cNvPr id="7" name="Foliennummernplatzhalter 6">
            <a:extLst>
              <a:ext uri="{FF2B5EF4-FFF2-40B4-BE49-F238E27FC236}">
                <a16:creationId xmlns:a16="http://schemas.microsoft.com/office/drawing/2014/main" id="{386336A1-F272-45E0-BDD9-B3D92ED97232}"/>
              </a:ext>
            </a:extLst>
          </p:cNvPr>
          <p:cNvSpPr>
            <a:spLocks noGrp="1"/>
          </p:cNvSpPr>
          <p:nvPr>
            <p:ph type="sldNum" sz="quarter" idx="12"/>
          </p:nvPr>
        </p:nvSpPr>
        <p:spPr/>
        <p:txBody>
          <a:bodyPr/>
          <a:lstStyle/>
          <a:p>
            <a:fld id="{D1A7C10A-74DE-42A3-B32F-F15583BC9DB5}" type="slidenum">
              <a:rPr lang="de-DE" smtClean="0"/>
              <a:t>3</a:t>
            </a:fld>
            <a:endParaRPr lang="de-DE"/>
          </a:p>
        </p:txBody>
      </p:sp>
      <p:pic>
        <p:nvPicPr>
          <p:cNvPr id="8" name="Picture 2" descr="Bunt, Bonbons, Süßigkeiten, Süßwaren, Sortiert">
            <a:extLst>
              <a:ext uri="{FF2B5EF4-FFF2-40B4-BE49-F238E27FC236}">
                <a16:creationId xmlns:a16="http://schemas.microsoft.com/office/drawing/2014/main" id="{2F067138-CFE3-47C8-9F26-799B024F03C2}"/>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25859"/>
          <a:stretch/>
        </p:blipFill>
        <p:spPr bwMode="auto">
          <a:xfrm>
            <a:off x="6343406" y="1825625"/>
            <a:ext cx="4839188" cy="4351338"/>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a:extLst>
              <a:ext uri="{FF2B5EF4-FFF2-40B4-BE49-F238E27FC236}">
                <a16:creationId xmlns:a16="http://schemas.microsoft.com/office/drawing/2014/main" id="{8C2A4CA2-4E3F-4DC8-8F3E-34B3B52C9D69}"/>
              </a:ext>
            </a:extLst>
          </p:cNvPr>
          <p:cNvSpPr txBox="1"/>
          <p:nvPr/>
        </p:nvSpPr>
        <p:spPr>
          <a:xfrm>
            <a:off x="9694819" y="5945958"/>
            <a:ext cx="1504406" cy="215444"/>
          </a:xfrm>
          <a:prstGeom prst="rect">
            <a:avLst/>
          </a:prstGeom>
          <a:noFill/>
        </p:spPr>
        <p:txBody>
          <a:bodyPr wrap="square">
            <a:spAutoFit/>
          </a:bodyPr>
          <a:lstStyle/>
          <a:p>
            <a:r>
              <a:rPr lang="de-DE" sz="800" b="0" i="0" dirty="0">
                <a:solidFill>
                  <a:srgbClr val="191B26"/>
                </a:solidFill>
                <a:effectLst/>
                <a:latin typeface="Open Sans" panose="020B0606030504020204" pitchFamily="34" charset="0"/>
              </a:rPr>
              <a:t>Bild von </a:t>
            </a:r>
            <a:r>
              <a:rPr lang="de-DE" sz="800" b="0" i="0" u="sng" dirty="0" err="1">
                <a:solidFill>
                  <a:srgbClr val="191B26"/>
                </a:solidFill>
                <a:effectLst/>
                <a:latin typeface="Open Sans" panose="020B0606030504020204" pitchFamily="34" charset="0"/>
                <a:hlinkClick r:id="rId3"/>
              </a:rPr>
              <a:t>Pexels</a:t>
            </a:r>
            <a:r>
              <a:rPr lang="de-DE" sz="800" b="0" i="0" dirty="0">
                <a:solidFill>
                  <a:srgbClr val="191B26"/>
                </a:solidFill>
                <a:effectLst/>
                <a:latin typeface="Open Sans" panose="020B0606030504020204" pitchFamily="34" charset="0"/>
              </a:rPr>
              <a:t> </a:t>
            </a:r>
            <a:r>
              <a:rPr lang="de-DE" sz="800" b="0" i="0" dirty="0">
                <a:solidFill>
                  <a:srgbClr val="191B26"/>
                </a:solidFill>
                <a:effectLst/>
              </a:rPr>
              <a:t>auf</a:t>
            </a:r>
            <a:r>
              <a:rPr lang="de-DE" sz="800" b="0" i="0" dirty="0">
                <a:solidFill>
                  <a:srgbClr val="191B26"/>
                </a:solidFill>
                <a:effectLst/>
                <a:latin typeface="Open Sans" panose="020B0606030504020204" pitchFamily="34" charset="0"/>
              </a:rPr>
              <a:t> </a:t>
            </a:r>
            <a:r>
              <a:rPr lang="de-DE" sz="800" b="0" i="0" u="sng" dirty="0" err="1">
                <a:solidFill>
                  <a:srgbClr val="191B26"/>
                </a:solidFill>
                <a:effectLst/>
                <a:latin typeface="Open Sans" panose="020B0606030504020204" pitchFamily="34" charset="0"/>
                <a:hlinkClick r:id="rId4"/>
              </a:rPr>
              <a:t>Pixabay</a:t>
            </a:r>
            <a:r>
              <a:rPr lang="de-DE" sz="800" b="0" i="0" dirty="0">
                <a:solidFill>
                  <a:srgbClr val="191B26"/>
                </a:solidFill>
                <a:effectLst/>
                <a:latin typeface="Open Sans" panose="020B0606030504020204" pitchFamily="34" charset="0"/>
              </a:rPr>
              <a:t> </a:t>
            </a:r>
            <a:endParaRPr lang="de-DE" sz="800" dirty="0"/>
          </a:p>
        </p:txBody>
      </p:sp>
    </p:spTree>
    <p:extLst>
      <p:ext uri="{BB962C8B-B14F-4D97-AF65-F5344CB8AC3E}">
        <p14:creationId xmlns:p14="http://schemas.microsoft.com/office/powerpoint/2010/main" val="3587170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8490C5-394B-4048-AAB9-17810211B0AF}"/>
              </a:ext>
            </a:extLst>
          </p:cNvPr>
          <p:cNvSpPr>
            <a:spLocks noGrp="1"/>
          </p:cNvSpPr>
          <p:nvPr>
            <p:ph type="title"/>
          </p:nvPr>
        </p:nvSpPr>
        <p:spPr/>
        <p:txBody>
          <a:bodyPr/>
          <a:lstStyle/>
          <a:p>
            <a:r>
              <a:rPr lang="de-DE" dirty="0"/>
              <a:t>Grundsatzentscheidung: Inhouse oder ASP?</a:t>
            </a:r>
          </a:p>
        </p:txBody>
      </p:sp>
      <p:sp>
        <p:nvSpPr>
          <p:cNvPr id="3" name="Inhaltsplatzhalter 2">
            <a:extLst>
              <a:ext uri="{FF2B5EF4-FFF2-40B4-BE49-F238E27FC236}">
                <a16:creationId xmlns:a16="http://schemas.microsoft.com/office/drawing/2014/main" id="{285CED6B-0305-43B0-9C22-1760B760FC3B}"/>
              </a:ext>
            </a:extLst>
          </p:cNvPr>
          <p:cNvSpPr>
            <a:spLocks noGrp="1"/>
          </p:cNvSpPr>
          <p:nvPr>
            <p:ph sz="half" idx="1"/>
          </p:nvPr>
        </p:nvSpPr>
        <p:spPr>
          <a:xfrm>
            <a:off x="838200" y="1825625"/>
            <a:ext cx="5257800" cy="4351338"/>
          </a:xfrm>
        </p:spPr>
        <p:txBody>
          <a:bodyPr>
            <a:noAutofit/>
          </a:bodyPr>
          <a:lstStyle/>
          <a:p>
            <a:r>
              <a:rPr lang="de-DE" sz="2400" dirty="0"/>
              <a:t>Sie können die Analyse-Software </a:t>
            </a:r>
          </a:p>
          <a:p>
            <a:pPr marL="342900" indent="-342900">
              <a:buFont typeface="Arial" panose="020B0604020202020204" pitchFamily="34" charset="0"/>
              <a:buChar char="•"/>
            </a:pPr>
            <a:r>
              <a:rPr lang="de-DE" sz="2400" dirty="0"/>
              <a:t>auf Ihrem eigenen Server betreiben (Inhouse) </a:t>
            </a:r>
          </a:p>
          <a:p>
            <a:pPr marL="342900" indent="-342900">
              <a:buFont typeface="Arial" panose="020B0604020202020204" pitchFamily="34" charset="0"/>
              <a:buChar char="•"/>
            </a:pPr>
            <a:r>
              <a:rPr lang="de-DE" sz="2400" dirty="0"/>
              <a:t>hosten (ASP: </a:t>
            </a:r>
            <a:r>
              <a:rPr lang="de-DE" sz="2400" dirty="0" err="1"/>
              <a:t>Application</a:t>
            </a:r>
            <a:r>
              <a:rPr lang="de-DE" sz="2400" dirty="0"/>
              <a:t> Service Providing, bzw. SaaS: Software </a:t>
            </a:r>
            <a:r>
              <a:rPr lang="de-DE" sz="2400" dirty="0" err="1"/>
              <a:t>as</a:t>
            </a:r>
            <a:r>
              <a:rPr lang="de-DE" sz="2400" dirty="0"/>
              <a:t> a Service)</a:t>
            </a:r>
          </a:p>
          <a:p>
            <a:r>
              <a:rPr lang="de-DE" sz="2400" dirty="0"/>
              <a:t>Die Entscheidung ist abhängig von den Sicherheitsanforderungen für Daten- und IT-Ressourcen. Branchen mit hohen Datenschutzregularien wie z.B. Banken, Gesundheitswesen oder Behörden wählen oft Inhouse-Lösungen. </a:t>
            </a:r>
          </a:p>
        </p:txBody>
      </p:sp>
      <p:sp>
        <p:nvSpPr>
          <p:cNvPr id="4" name="Inhaltsplatzhalter 3">
            <a:extLst>
              <a:ext uri="{FF2B5EF4-FFF2-40B4-BE49-F238E27FC236}">
                <a16:creationId xmlns:a16="http://schemas.microsoft.com/office/drawing/2014/main" id="{35975549-3068-43D7-8EA6-62C766500BE9}"/>
              </a:ext>
            </a:extLst>
          </p:cNvPr>
          <p:cNvSpPr>
            <a:spLocks noGrp="1"/>
          </p:cNvSpPr>
          <p:nvPr>
            <p:ph sz="half" idx="2"/>
          </p:nvPr>
        </p:nvSpPr>
        <p:spPr>
          <a:xfrm>
            <a:off x="6424748" y="1826685"/>
            <a:ext cx="5181600" cy="4351338"/>
          </a:xfrm>
        </p:spPr>
        <p:txBody>
          <a:bodyPr>
            <a:normAutofit lnSpcReduction="10000"/>
          </a:bodyPr>
          <a:lstStyle/>
          <a:p>
            <a:r>
              <a:rPr lang="de-DE" sz="2400" dirty="0"/>
              <a:t>In anderen Bereichen dominieren gehostete Lösungen. Die Vorteile von ASP- bzw. SaaS-Lösungen sind unter anderem:</a:t>
            </a:r>
          </a:p>
          <a:p>
            <a:endParaRPr lang="de-DE" sz="2400" dirty="0"/>
          </a:p>
          <a:p>
            <a:pPr marL="457200" indent="-457200">
              <a:buFont typeface="Arial" panose="020B0604020202020204" pitchFamily="34" charset="0"/>
              <a:buChar char="•"/>
            </a:pPr>
            <a:r>
              <a:rPr lang="de-DE" sz="2400" dirty="0"/>
              <a:t>Fokus aufs Kerngeschäft</a:t>
            </a:r>
          </a:p>
          <a:p>
            <a:pPr marL="457200" indent="-457200">
              <a:buFont typeface="Arial" panose="020B0604020202020204" pitchFamily="34" charset="0"/>
              <a:buChar char="•"/>
            </a:pPr>
            <a:r>
              <a:rPr lang="de-DE" sz="2400" dirty="0"/>
              <a:t>große Auswahl an Anbietern</a:t>
            </a:r>
          </a:p>
          <a:p>
            <a:pPr marL="457200" indent="-457200">
              <a:buFont typeface="Arial" panose="020B0604020202020204" pitchFamily="34" charset="0"/>
              <a:buChar char="•"/>
            </a:pPr>
            <a:r>
              <a:rPr lang="de-DE" sz="2400" dirty="0"/>
              <a:t>kurze Implementationszeiten</a:t>
            </a:r>
          </a:p>
          <a:p>
            <a:pPr marL="457200" indent="-457200">
              <a:buFont typeface="Arial" panose="020B0604020202020204" pitchFamily="34" charset="0"/>
              <a:buChar char="•"/>
            </a:pPr>
            <a:r>
              <a:rPr lang="de-DE" sz="2400" dirty="0"/>
              <a:t>kein Pflegeaufwand für die  Software</a:t>
            </a:r>
          </a:p>
          <a:p>
            <a:pPr marL="457200" indent="-457200">
              <a:buFont typeface="Arial" panose="020B0604020202020204" pitchFamily="34" charset="0"/>
              <a:buChar char="•"/>
            </a:pPr>
            <a:r>
              <a:rPr lang="de-DE" sz="2400" dirty="0"/>
              <a:t>skalierbare Kosten / Liquidität</a:t>
            </a:r>
          </a:p>
        </p:txBody>
      </p:sp>
      <p:sp>
        <p:nvSpPr>
          <p:cNvPr id="5" name="Datumsplatzhalter 4">
            <a:extLst>
              <a:ext uri="{FF2B5EF4-FFF2-40B4-BE49-F238E27FC236}">
                <a16:creationId xmlns:a16="http://schemas.microsoft.com/office/drawing/2014/main" id="{D4C47539-C626-4710-924C-4060F3166F6F}"/>
              </a:ext>
            </a:extLst>
          </p:cNvPr>
          <p:cNvSpPr>
            <a:spLocks noGrp="1"/>
          </p:cNvSpPr>
          <p:nvPr>
            <p:ph type="dt" sz="half" idx="10"/>
          </p:nvPr>
        </p:nvSpPr>
        <p:spPr>
          <a:xfrm>
            <a:off x="4970584" y="6302619"/>
            <a:ext cx="2743200" cy="365125"/>
          </a:xfrm>
        </p:spPr>
        <p:txBody>
          <a:bodyPr/>
          <a:lstStyle/>
          <a:p>
            <a:r>
              <a:rPr lang="de-DE" dirty="0"/>
              <a:t>. </a:t>
            </a:r>
          </a:p>
        </p:txBody>
      </p:sp>
      <p:sp>
        <p:nvSpPr>
          <p:cNvPr id="6" name="Fußzeilenplatzhalter 5">
            <a:extLst>
              <a:ext uri="{FF2B5EF4-FFF2-40B4-BE49-F238E27FC236}">
                <a16:creationId xmlns:a16="http://schemas.microsoft.com/office/drawing/2014/main" id="{97E4B06B-0D6F-4CA1-A15D-430F522B8816}"/>
              </a:ext>
            </a:extLst>
          </p:cNvPr>
          <p:cNvSpPr>
            <a:spLocks noGrp="1"/>
          </p:cNvSpPr>
          <p:nvPr>
            <p:ph type="ftr" sz="quarter" idx="11"/>
          </p:nvPr>
        </p:nvSpPr>
        <p:spPr/>
        <p:txBody>
          <a:bodyPr/>
          <a:lstStyle/>
          <a:p>
            <a:r>
              <a:rPr lang="de-DE"/>
              <a:t>Mit ♡ erstellt von der eMBIS Akademie</a:t>
            </a:r>
            <a:endParaRPr lang="de-DE" dirty="0"/>
          </a:p>
        </p:txBody>
      </p:sp>
      <p:sp>
        <p:nvSpPr>
          <p:cNvPr id="7" name="Foliennummernplatzhalter 6">
            <a:extLst>
              <a:ext uri="{FF2B5EF4-FFF2-40B4-BE49-F238E27FC236}">
                <a16:creationId xmlns:a16="http://schemas.microsoft.com/office/drawing/2014/main" id="{D0DBD71C-4E6B-4AB4-A03A-87AB8D2E8664}"/>
              </a:ext>
            </a:extLst>
          </p:cNvPr>
          <p:cNvSpPr>
            <a:spLocks noGrp="1"/>
          </p:cNvSpPr>
          <p:nvPr>
            <p:ph type="sldNum" sz="quarter" idx="12"/>
          </p:nvPr>
        </p:nvSpPr>
        <p:spPr/>
        <p:txBody>
          <a:bodyPr/>
          <a:lstStyle/>
          <a:p>
            <a:fld id="{D1A7C10A-74DE-42A3-B32F-F15583BC9DB5}" type="slidenum">
              <a:rPr lang="de-DE" smtClean="0"/>
              <a:t>4</a:t>
            </a:fld>
            <a:endParaRPr lang="de-DE"/>
          </a:p>
        </p:txBody>
      </p:sp>
    </p:spTree>
    <p:extLst>
      <p:ext uri="{BB962C8B-B14F-4D97-AF65-F5344CB8AC3E}">
        <p14:creationId xmlns:p14="http://schemas.microsoft.com/office/powerpoint/2010/main" val="674320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63F0CF-9504-4EB1-BC58-0CB652FE822B}"/>
              </a:ext>
            </a:extLst>
          </p:cNvPr>
          <p:cNvSpPr>
            <a:spLocks noGrp="1"/>
          </p:cNvSpPr>
          <p:nvPr>
            <p:ph type="title"/>
          </p:nvPr>
        </p:nvSpPr>
        <p:spPr/>
        <p:txBody>
          <a:bodyPr/>
          <a:lstStyle/>
          <a:p>
            <a:r>
              <a:rPr lang="de-DE" dirty="0"/>
              <a:t>Geschäftsprozesse abbilden </a:t>
            </a:r>
          </a:p>
        </p:txBody>
      </p:sp>
      <p:sp>
        <p:nvSpPr>
          <p:cNvPr id="3" name="Inhaltsplatzhalter 2">
            <a:extLst>
              <a:ext uri="{FF2B5EF4-FFF2-40B4-BE49-F238E27FC236}">
                <a16:creationId xmlns:a16="http://schemas.microsoft.com/office/drawing/2014/main" id="{A30B2446-FB5B-4AD0-9774-7BE3A4D892BC}"/>
              </a:ext>
            </a:extLst>
          </p:cNvPr>
          <p:cNvSpPr>
            <a:spLocks noGrp="1"/>
          </p:cNvSpPr>
          <p:nvPr>
            <p:ph idx="1"/>
          </p:nvPr>
        </p:nvSpPr>
        <p:spPr/>
        <p:txBody>
          <a:bodyPr>
            <a:noAutofit/>
          </a:bodyPr>
          <a:lstStyle/>
          <a:p>
            <a:r>
              <a:rPr lang="de-DE" sz="2400" dirty="0"/>
              <a:t>Ein Analyse-Tool sollte in erster Linie fähig sein, Ihre Ziele und Geschäftsprozesse abzubilden. Richten Sie hierfür Ihre Auswahlkriterien primär nach den individuellen Anforderungen Ihres Unternehmens:</a:t>
            </a:r>
          </a:p>
          <a:p>
            <a:pPr marL="285750" indent="-285750">
              <a:spcBef>
                <a:spcPct val="50000"/>
              </a:spcBef>
              <a:buFont typeface="Arial" panose="020B0604020202020204" pitchFamily="34" charset="0"/>
              <a:buChar char="•"/>
            </a:pPr>
            <a:r>
              <a:rPr lang="de-DE" sz="2400" dirty="0">
                <a:cs typeface="Arial" pitchFamily="34" charset="0"/>
              </a:rPr>
              <a:t>Welche Ziele verfolgen Sie mit Ihrer Website?</a:t>
            </a:r>
          </a:p>
          <a:p>
            <a:pPr marL="285750" indent="-285750">
              <a:spcBef>
                <a:spcPct val="50000"/>
              </a:spcBef>
              <a:buFont typeface="Arial" panose="020B0604020202020204" pitchFamily="34" charset="0"/>
              <a:buChar char="•"/>
            </a:pPr>
            <a:r>
              <a:rPr lang="de-DE" sz="2400" dirty="0">
                <a:cs typeface="Arial" pitchFamily="34" charset="0"/>
              </a:rPr>
              <a:t>Welche Abteilungen, bzw. verantwortlichen Personen sind im Prozess zur</a:t>
            </a:r>
            <a:br>
              <a:rPr lang="de-DE" sz="2400" dirty="0">
                <a:cs typeface="Arial" pitchFamily="34" charset="0"/>
              </a:rPr>
            </a:br>
            <a:r>
              <a:rPr lang="de-DE" sz="2400" dirty="0">
                <a:cs typeface="Arial" pitchFamily="34" charset="0"/>
              </a:rPr>
              <a:t>Zielerreichung involviert? </a:t>
            </a:r>
          </a:p>
          <a:p>
            <a:pPr marL="285750" indent="-285750">
              <a:spcBef>
                <a:spcPct val="50000"/>
              </a:spcBef>
              <a:buFont typeface="Arial" panose="020B0604020202020204" pitchFamily="34" charset="0"/>
              <a:buChar char="•"/>
            </a:pPr>
            <a:r>
              <a:rPr lang="de-DE" sz="2400" dirty="0">
                <a:cs typeface="Arial" pitchFamily="34" charset="0"/>
              </a:rPr>
              <a:t>Welche Auswertungen/Daten benötigen sie? Welche KPIs leiten sich daraus ab?</a:t>
            </a:r>
          </a:p>
          <a:p>
            <a:pPr marL="285750" indent="-285750">
              <a:spcBef>
                <a:spcPct val="50000"/>
              </a:spcBef>
              <a:buFont typeface="Arial" panose="020B0604020202020204" pitchFamily="34" charset="0"/>
              <a:buChar char="•"/>
            </a:pPr>
            <a:r>
              <a:rPr lang="de-DE" sz="2400" dirty="0">
                <a:cs typeface="Arial" pitchFamily="34" charset="0"/>
              </a:rPr>
              <a:t>Welche weiteren Abteilungen oder Personen sind indirekt am Prozess beteiligt oder sollen zumindest informiert werden?</a:t>
            </a:r>
          </a:p>
          <a:p>
            <a:pPr marL="285750" indent="-285750">
              <a:spcBef>
                <a:spcPct val="50000"/>
              </a:spcBef>
              <a:buFont typeface="Arial" panose="020B0604020202020204" pitchFamily="34" charset="0"/>
              <a:buChar char="•"/>
            </a:pPr>
            <a:r>
              <a:rPr lang="de-DE" sz="2400" dirty="0">
                <a:cs typeface="Arial" pitchFamily="34" charset="0"/>
              </a:rPr>
              <a:t>…</a:t>
            </a:r>
          </a:p>
        </p:txBody>
      </p:sp>
      <p:sp>
        <p:nvSpPr>
          <p:cNvPr id="4" name="Datumsplatzhalter 3">
            <a:extLst>
              <a:ext uri="{FF2B5EF4-FFF2-40B4-BE49-F238E27FC236}">
                <a16:creationId xmlns:a16="http://schemas.microsoft.com/office/drawing/2014/main" id="{5BDA07AA-422C-4E31-B62F-22DD986AF232}"/>
              </a:ext>
            </a:extLst>
          </p:cNvPr>
          <p:cNvSpPr>
            <a:spLocks noGrp="1"/>
          </p:cNvSpPr>
          <p:nvPr>
            <p:ph type="dt" sz="half" idx="10"/>
          </p:nvPr>
        </p:nvSpPr>
        <p:spPr/>
        <p:txBody>
          <a:bodyPr/>
          <a:lstStyle/>
          <a:p>
            <a:fld id="{09C6AA02-C35B-4E8C-A6CC-B0FBE3C6543D}" type="datetime1">
              <a:rPr lang="de-DE" smtClean="0"/>
              <a:t>13.01.2022</a:t>
            </a:fld>
            <a:endParaRPr lang="de-DE"/>
          </a:p>
        </p:txBody>
      </p:sp>
      <p:sp>
        <p:nvSpPr>
          <p:cNvPr id="5" name="Fußzeilenplatzhalter 4">
            <a:extLst>
              <a:ext uri="{FF2B5EF4-FFF2-40B4-BE49-F238E27FC236}">
                <a16:creationId xmlns:a16="http://schemas.microsoft.com/office/drawing/2014/main" id="{9C3F0B19-B336-462F-AD58-9D1246042689}"/>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5150F62C-EFE6-4FAE-80AE-C51D22B4609A}"/>
              </a:ext>
            </a:extLst>
          </p:cNvPr>
          <p:cNvSpPr>
            <a:spLocks noGrp="1"/>
          </p:cNvSpPr>
          <p:nvPr>
            <p:ph type="sldNum" sz="quarter" idx="12"/>
          </p:nvPr>
        </p:nvSpPr>
        <p:spPr/>
        <p:txBody>
          <a:bodyPr/>
          <a:lstStyle/>
          <a:p>
            <a:fld id="{D1A7C10A-74DE-42A3-B32F-F15583BC9DB5}" type="slidenum">
              <a:rPr lang="de-DE" smtClean="0"/>
              <a:t>5</a:t>
            </a:fld>
            <a:endParaRPr lang="de-DE"/>
          </a:p>
        </p:txBody>
      </p:sp>
    </p:spTree>
    <p:extLst>
      <p:ext uri="{BB962C8B-B14F-4D97-AF65-F5344CB8AC3E}">
        <p14:creationId xmlns:p14="http://schemas.microsoft.com/office/powerpoint/2010/main" val="4288037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63F0CF-9504-4EB1-BC58-0CB652FE822B}"/>
              </a:ext>
            </a:extLst>
          </p:cNvPr>
          <p:cNvSpPr>
            <a:spLocks noGrp="1"/>
          </p:cNvSpPr>
          <p:nvPr>
            <p:ph type="title"/>
          </p:nvPr>
        </p:nvSpPr>
        <p:spPr/>
        <p:txBody>
          <a:bodyPr/>
          <a:lstStyle/>
          <a:p>
            <a:r>
              <a:rPr lang="de-DE" dirty="0"/>
              <a:t>Analyse-Funktionen / Visualisierung</a:t>
            </a:r>
          </a:p>
        </p:txBody>
      </p:sp>
      <p:sp>
        <p:nvSpPr>
          <p:cNvPr id="3" name="Inhaltsplatzhalter 2">
            <a:extLst>
              <a:ext uri="{FF2B5EF4-FFF2-40B4-BE49-F238E27FC236}">
                <a16:creationId xmlns:a16="http://schemas.microsoft.com/office/drawing/2014/main" id="{A30B2446-FB5B-4AD0-9774-7BE3A4D892BC}"/>
              </a:ext>
            </a:extLst>
          </p:cNvPr>
          <p:cNvSpPr>
            <a:spLocks noGrp="1"/>
          </p:cNvSpPr>
          <p:nvPr>
            <p:ph idx="1"/>
          </p:nvPr>
        </p:nvSpPr>
        <p:spPr/>
        <p:txBody>
          <a:bodyPr>
            <a:normAutofit/>
          </a:bodyPr>
          <a:lstStyle/>
          <a:p>
            <a:r>
              <a:rPr lang="de-DE" sz="2400" dirty="0"/>
              <a:t>Welche Analyse-Funktionen und Visualisierungen benötigen Sie bzw. </a:t>
            </a:r>
            <a:br>
              <a:rPr lang="de-DE" sz="2400" dirty="0"/>
            </a:br>
            <a:r>
              <a:rPr lang="de-DE" sz="2400" dirty="0"/>
              <a:t>wünschen Sie sich?</a:t>
            </a:r>
          </a:p>
          <a:p>
            <a:pPr marL="342900" indent="-342900">
              <a:buFont typeface="Arial" panose="020B0604020202020204" pitchFamily="34" charset="0"/>
              <a:buChar char="•"/>
            </a:pPr>
            <a:r>
              <a:rPr lang="de-DE" sz="2400" dirty="0"/>
              <a:t>Segmentierungsmöglichkeiten</a:t>
            </a:r>
          </a:p>
          <a:p>
            <a:pPr marL="342900" indent="-342900">
              <a:buFont typeface="Arial" panose="020B0604020202020204" pitchFamily="34" charset="0"/>
              <a:buChar char="•"/>
            </a:pPr>
            <a:r>
              <a:rPr lang="de-DE" sz="2400" dirty="0"/>
              <a:t>Implementierung individueller Kennzahlen</a:t>
            </a:r>
          </a:p>
          <a:p>
            <a:pPr marL="342900" indent="-342900">
              <a:buFont typeface="Arial" panose="020B0604020202020204" pitchFamily="34" charset="0"/>
              <a:buChar char="•"/>
            </a:pPr>
            <a:r>
              <a:rPr lang="de-DE" sz="2400" dirty="0"/>
              <a:t>Erstellung individueller Berichte</a:t>
            </a:r>
          </a:p>
          <a:p>
            <a:pPr marL="342900" indent="-342900">
              <a:buFont typeface="Arial" panose="020B0604020202020204" pitchFamily="34" charset="0"/>
              <a:buChar char="•"/>
            </a:pPr>
            <a:r>
              <a:rPr lang="de-DE" sz="2400" dirty="0"/>
              <a:t>Diagrammarten: Tabellenansichten, Kuchen, Tachometer usw.</a:t>
            </a:r>
          </a:p>
          <a:p>
            <a:pPr marL="342900" indent="-342900">
              <a:buFont typeface="Arial" panose="020B0604020202020204" pitchFamily="34" charset="0"/>
              <a:buChar char="•"/>
            </a:pPr>
            <a:r>
              <a:rPr lang="de-DE" sz="2400" dirty="0"/>
              <a:t>E-Mail und Exportfunktionen: Excel, CSV, PDF usw.</a:t>
            </a:r>
          </a:p>
          <a:p>
            <a:pPr marL="342900" indent="-342900">
              <a:buFont typeface="Arial" panose="020B0604020202020204" pitchFamily="34" charset="0"/>
              <a:buChar char="•"/>
            </a:pPr>
            <a:r>
              <a:rPr lang="de-DE" sz="2400" dirty="0"/>
              <a:t>verschiedene Dashboards oder Ansichtsbereiche?</a:t>
            </a:r>
          </a:p>
          <a:p>
            <a:pPr marL="342900" indent="-342900">
              <a:buFont typeface="Arial" panose="020B0604020202020204" pitchFamily="34" charset="0"/>
              <a:buChar char="•"/>
            </a:pPr>
            <a:r>
              <a:rPr lang="de-DE" sz="2400" dirty="0"/>
              <a:t>...</a:t>
            </a:r>
          </a:p>
        </p:txBody>
      </p:sp>
      <p:sp>
        <p:nvSpPr>
          <p:cNvPr id="4" name="Datumsplatzhalter 3">
            <a:extLst>
              <a:ext uri="{FF2B5EF4-FFF2-40B4-BE49-F238E27FC236}">
                <a16:creationId xmlns:a16="http://schemas.microsoft.com/office/drawing/2014/main" id="{5BDA07AA-422C-4E31-B62F-22DD986AF232}"/>
              </a:ext>
            </a:extLst>
          </p:cNvPr>
          <p:cNvSpPr>
            <a:spLocks noGrp="1"/>
          </p:cNvSpPr>
          <p:nvPr>
            <p:ph type="dt" sz="half" idx="10"/>
          </p:nvPr>
        </p:nvSpPr>
        <p:spPr/>
        <p:txBody>
          <a:bodyPr/>
          <a:lstStyle/>
          <a:p>
            <a:fld id="{09C6AA02-C35B-4E8C-A6CC-B0FBE3C6543D}" type="datetime1">
              <a:rPr lang="de-DE" smtClean="0"/>
              <a:t>13.01.2022</a:t>
            </a:fld>
            <a:endParaRPr lang="de-DE"/>
          </a:p>
        </p:txBody>
      </p:sp>
      <p:sp>
        <p:nvSpPr>
          <p:cNvPr id="5" name="Fußzeilenplatzhalter 4">
            <a:extLst>
              <a:ext uri="{FF2B5EF4-FFF2-40B4-BE49-F238E27FC236}">
                <a16:creationId xmlns:a16="http://schemas.microsoft.com/office/drawing/2014/main" id="{9C3F0B19-B336-462F-AD58-9D1246042689}"/>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5150F62C-EFE6-4FAE-80AE-C51D22B4609A}"/>
              </a:ext>
            </a:extLst>
          </p:cNvPr>
          <p:cNvSpPr>
            <a:spLocks noGrp="1"/>
          </p:cNvSpPr>
          <p:nvPr>
            <p:ph type="sldNum" sz="quarter" idx="12"/>
          </p:nvPr>
        </p:nvSpPr>
        <p:spPr/>
        <p:txBody>
          <a:bodyPr/>
          <a:lstStyle/>
          <a:p>
            <a:fld id="{D1A7C10A-74DE-42A3-B32F-F15583BC9DB5}" type="slidenum">
              <a:rPr lang="de-DE" smtClean="0"/>
              <a:t>6</a:t>
            </a:fld>
            <a:endParaRPr lang="de-DE"/>
          </a:p>
        </p:txBody>
      </p:sp>
    </p:spTree>
    <p:extLst>
      <p:ext uri="{BB962C8B-B14F-4D97-AF65-F5344CB8AC3E}">
        <p14:creationId xmlns:p14="http://schemas.microsoft.com/office/powerpoint/2010/main" val="2523790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B3618D-9185-4BC7-A16C-8F57C631535C}"/>
              </a:ext>
            </a:extLst>
          </p:cNvPr>
          <p:cNvSpPr>
            <a:spLocks noGrp="1"/>
          </p:cNvSpPr>
          <p:nvPr>
            <p:ph type="title"/>
          </p:nvPr>
        </p:nvSpPr>
        <p:spPr/>
        <p:txBody>
          <a:bodyPr/>
          <a:lstStyle/>
          <a:p>
            <a:r>
              <a:rPr lang="de-DE" dirty="0"/>
              <a:t>Rechtevergabe</a:t>
            </a:r>
          </a:p>
        </p:txBody>
      </p:sp>
      <p:sp>
        <p:nvSpPr>
          <p:cNvPr id="3" name="Inhaltsplatzhalter 2">
            <a:extLst>
              <a:ext uri="{FF2B5EF4-FFF2-40B4-BE49-F238E27FC236}">
                <a16:creationId xmlns:a16="http://schemas.microsoft.com/office/drawing/2014/main" id="{BF16DD0F-1084-44B6-9EBA-EC672086BC22}"/>
              </a:ext>
            </a:extLst>
          </p:cNvPr>
          <p:cNvSpPr>
            <a:spLocks noGrp="1"/>
          </p:cNvSpPr>
          <p:nvPr>
            <p:ph sz="half" idx="1"/>
          </p:nvPr>
        </p:nvSpPr>
        <p:spPr/>
        <p:txBody>
          <a:bodyPr>
            <a:normAutofit/>
          </a:bodyPr>
          <a:lstStyle/>
          <a:p>
            <a:r>
              <a:rPr lang="de-DE" sz="2400" dirty="0"/>
              <a:t>Wer bedient das Tool? Und wer braucht Zugriff auf die Daten?</a:t>
            </a:r>
          </a:p>
          <a:p>
            <a:pPr marL="342900" indent="-342900">
              <a:buFont typeface="Arial" panose="020B0604020202020204" pitchFamily="34" charset="0"/>
              <a:buChar char="•"/>
            </a:pPr>
            <a:r>
              <a:rPr lang="de-DE" sz="2400" dirty="0"/>
              <a:t>Administrator</a:t>
            </a:r>
          </a:p>
          <a:p>
            <a:pPr marL="342900" indent="-342900">
              <a:buFont typeface="Arial" panose="020B0604020202020204" pitchFamily="34" charset="0"/>
              <a:buChar char="•"/>
            </a:pPr>
            <a:r>
              <a:rPr lang="de-DE" sz="2400" dirty="0"/>
              <a:t>Analyst</a:t>
            </a:r>
          </a:p>
          <a:p>
            <a:pPr marL="342900" indent="-342900">
              <a:buFont typeface="Arial" panose="020B0604020202020204" pitchFamily="34" charset="0"/>
              <a:buChar char="•"/>
            </a:pPr>
            <a:r>
              <a:rPr lang="de-DE" sz="2400" dirty="0"/>
              <a:t>Marketing</a:t>
            </a:r>
          </a:p>
          <a:p>
            <a:pPr marL="342900" indent="-342900">
              <a:buFont typeface="Arial" panose="020B0604020202020204" pitchFamily="34" charset="0"/>
              <a:buChar char="•"/>
            </a:pPr>
            <a:r>
              <a:rPr lang="de-DE" sz="2400" dirty="0"/>
              <a:t>Vertrieb</a:t>
            </a:r>
          </a:p>
          <a:p>
            <a:pPr marL="342900" indent="-342900">
              <a:buFont typeface="Arial" panose="020B0604020202020204" pitchFamily="34" charset="0"/>
              <a:buChar char="•"/>
            </a:pPr>
            <a:r>
              <a:rPr lang="de-DE" sz="2400" dirty="0"/>
              <a:t>Geschäftsleitung</a:t>
            </a:r>
          </a:p>
          <a:p>
            <a:pPr marL="342900" indent="-342900">
              <a:buFont typeface="Arial" panose="020B0604020202020204" pitchFamily="34" charset="0"/>
              <a:buChar char="•"/>
            </a:pPr>
            <a:r>
              <a:rPr lang="de-DE" sz="2400" dirty="0"/>
              <a:t>…</a:t>
            </a:r>
          </a:p>
          <a:p>
            <a:endParaRPr lang="de-DE" sz="2400" dirty="0"/>
          </a:p>
        </p:txBody>
      </p:sp>
      <p:sp>
        <p:nvSpPr>
          <p:cNvPr id="4" name="Inhaltsplatzhalter 3">
            <a:extLst>
              <a:ext uri="{FF2B5EF4-FFF2-40B4-BE49-F238E27FC236}">
                <a16:creationId xmlns:a16="http://schemas.microsoft.com/office/drawing/2014/main" id="{38C23D04-5EB2-4D57-BE3C-FC4441ADC73B}"/>
              </a:ext>
            </a:extLst>
          </p:cNvPr>
          <p:cNvSpPr>
            <a:spLocks noGrp="1"/>
          </p:cNvSpPr>
          <p:nvPr>
            <p:ph sz="half" idx="2"/>
          </p:nvPr>
        </p:nvSpPr>
        <p:spPr/>
        <p:txBody>
          <a:bodyPr>
            <a:normAutofit/>
          </a:bodyPr>
          <a:lstStyle/>
          <a:p>
            <a:r>
              <a:rPr lang="de-DE" sz="2400" dirty="0"/>
              <a:t>Benötigen Sie verschiedene Zugriffsrechte? </a:t>
            </a:r>
          </a:p>
          <a:p>
            <a:pPr marL="342900" indent="-342900">
              <a:buFont typeface="Arial" panose="020B0604020202020204" pitchFamily="34" charset="0"/>
              <a:buChar char="•"/>
            </a:pPr>
            <a:r>
              <a:rPr lang="de-DE" sz="2400" dirty="0"/>
              <a:t>Administrationsrechte</a:t>
            </a:r>
          </a:p>
          <a:p>
            <a:pPr marL="342900" indent="-342900">
              <a:buFont typeface="Arial" panose="020B0604020202020204" pitchFamily="34" charset="0"/>
              <a:buChar char="•"/>
            </a:pPr>
            <a:r>
              <a:rPr lang="de-DE" sz="2400" dirty="0"/>
              <a:t>Leserechte</a:t>
            </a:r>
          </a:p>
          <a:p>
            <a:pPr marL="342900" indent="-342900">
              <a:buFont typeface="Arial" panose="020B0604020202020204" pitchFamily="34" charset="0"/>
              <a:buChar char="•"/>
            </a:pPr>
            <a:r>
              <a:rPr lang="de-DE" sz="2400" dirty="0"/>
              <a:t>Schreibrechte</a:t>
            </a:r>
          </a:p>
          <a:p>
            <a:pPr marL="342900" indent="-342900">
              <a:buFont typeface="Arial" panose="020B0604020202020204" pitchFamily="34" charset="0"/>
              <a:buChar char="•"/>
            </a:pPr>
            <a:r>
              <a:rPr lang="de-DE" sz="2400" dirty="0"/>
              <a:t>…</a:t>
            </a:r>
          </a:p>
          <a:p>
            <a:endParaRPr lang="de-DE" sz="2400" dirty="0"/>
          </a:p>
        </p:txBody>
      </p:sp>
      <p:sp>
        <p:nvSpPr>
          <p:cNvPr id="5" name="Datumsplatzhalter 4">
            <a:extLst>
              <a:ext uri="{FF2B5EF4-FFF2-40B4-BE49-F238E27FC236}">
                <a16:creationId xmlns:a16="http://schemas.microsoft.com/office/drawing/2014/main" id="{B0DFCBAB-5855-4814-9003-48C73A462820}"/>
              </a:ext>
            </a:extLst>
          </p:cNvPr>
          <p:cNvSpPr>
            <a:spLocks noGrp="1"/>
          </p:cNvSpPr>
          <p:nvPr>
            <p:ph type="dt" sz="half" idx="10"/>
          </p:nvPr>
        </p:nvSpPr>
        <p:spPr/>
        <p:txBody>
          <a:bodyPr/>
          <a:lstStyle/>
          <a:p>
            <a:fld id="{272EF3E0-E329-484C-9362-520F5416C30E}" type="datetime1">
              <a:rPr lang="de-DE" smtClean="0"/>
              <a:t>13.01.2022</a:t>
            </a:fld>
            <a:endParaRPr lang="de-DE"/>
          </a:p>
        </p:txBody>
      </p:sp>
      <p:sp>
        <p:nvSpPr>
          <p:cNvPr id="6" name="Fußzeilenplatzhalter 5">
            <a:extLst>
              <a:ext uri="{FF2B5EF4-FFF2-40B4-BE49-F238E27FC236}">
                <a16:creationId xmlns:a16="http://schemas.microsoft.com/office/drawing/2014/main" id="{50BA7871-1A37-45F7-8F19-91BEE47F8B6D}"/>
              </a:ext>
            </a:extLst>
          </p:cNvPr>
          <p:cNvSpPr>
            <a:spLocks noGrp="1"/>
          </p:cNvSpPr>
          <p:nvPr>
            <p:ph type="ftr" sz="quarter" idx="11"/>
          </p:nvPr>
        </p:nvSpPr>
        <p:spPr/>
        <p:txBody>
          <a:bodyPr/>
          <a:lstStyle/>
          <a:p>
            <a:r>
              <a:rPr lang="de-DE"/>
              <a:t>Mit ♡ erstellt von der eMBIS Akademie</a:t>
            </a:r>
            <a:endParaRPr lang="de-DE" dirty="0"/>
          </a:p>
        </p:txBody>
      </p:sp>
      <p:sp>
        <p:nvSpPr>
          <p:cNvPr id="7" name="Foliennummernplatzhalter 6">
            <a:extLst>
              <a:ext uri="{FF2B5EF4-FFF2-40B4-BE49-F238E27FC236}">
                <a16:creationId xmlns:a16="http://schemas.microsoft.com/office/drawing/2014/main" id="{8B9CDF15-9E31-4BB3-97E5-D43E8B96C523}"/>
              </a:ext>
            </a:extLst>
          </p:cNvPr>
          <p:cNvSpPr>
            <a:spLocks noGrp="1"/>
          </p:cNvSpPr>
          <p:nvPr>
            <p:ph type="sldNum" sz="quarter" idx="12"/>
          </p:nvPr>
        </p:nvSpPr>
        <p:spPr/>
        <p:txBody>
          <a:bodyPr/>
          <a:lstStyle/>
          <a:p>
            <a:fld id="{D1A7C10A-74DE-42A3-B32F-F15583BC9DB5}" type="slidenum">
              <a:rPr lang="de-DE" smtClean="0"/>
              <a:t>7</a:t>
            </a:fld>
            <a:endParaRPr lang="de-DE"/>
          </a:p>
        </p:txBody>
      </p:sp>
    </p:spTree>
    <p:extLst>
      <p:ext uri="{BB962C8B-B14F-4D97-AF65-F5344CB8AC3E}">
        <p14:creationId xmlns:p14="http://schemas.microsoft.com/office/powerpoint/2010/main" val="564382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F8DBF0-503E-4A45-8BFB-B2281E62BC19}"/>
              </a:ext>
            </a:extLst>
          </p:cNvPr>
          <p:cNvSpPr>
            <a:spLocks noGrp="1"/>
          </p:cNvSpPr>
          <p:nvPr>
            <p:ph type="title"/>
          </p:nvPr>
        </p:nvSpPr>
        <p:spPr>
          <a:xfrm>
            <a:off x="1742536" y="365125"/>
            <a:ext cx="9696256" cy="1325563"/>
          </a:xfrm>
        </p:spPr>
        <p:txBody>
          <a:bodyPr/>
          <a:lstStyle/>
          <a:p>
            <a:r>
              <a:rPr lang="de-DE" dirty="0"/>
              <a:t>Integration von Tools und Datenquellen</a:t>
            </a:r>
          </a:p>
        </p:txBody>
      </p:sp>
      <p:sp>
        <p:nvSpPr>
          <p:cNvPr id="3" name="Inhaltsplatzhalter 2">
            <a:extLst>
              <a:ext uri="{FF2B5EF4-FFF2-40B4-BE49-F238E27FC236}">
                <a16:creationId xmlns:a16="http://schemas.microsoft.com/office/drawing/2014/main" id="{FBBE435E-B2A3-43BD-BDB6-69A02CAB9A00}"/>
              </a:ext>
            </a:extLst>
          </p:cNvPr>
          <p:cNvSpPr>
            <a:spLocks noGrp="1"/>
          </p:cNvSpPr>
          <p:nvPr>
            <p:ph idx="1"/>
          </p:nvPr>
        </p:nvSpPr>
        <p:spPr/>
        <p:txBody>
          <a:bodyPr>
            <a:normAutofit/>
          </a:bodyPr>
          <a:lstStyle/>
          <a:p>
            <a:r>
              <a:rPr lang="de-DE" sz="2400" dirty="0"/>
              <a:t>Je besser Sie Ihre Marketing-Tools und Kundendaten mit Ihrer Web Analyse- Software verbinden, umso effizienter können Sie Analysen durchführen.</a:t>
            </a:r>
          </a:p>
          <a:p>
            <a:endParaRPr lang="de-DE" sz="2400" dirty="0"/>
          </a:p>
          <a:p>
            <a:r>
              <a:rPr lang="de-DE" sz="2400" dirty="0"/>
              <a:t>Benötigen Sie Schnittstellen zu</a:t>
            </a:r>
          </a:p>
          <a:p>
            <a:pPr marL="342900" indent="-342900">
              <a:buFont typeface="Arial" panose="020B0604020202020204" pitchFamily="34" charset="0"/>
              <a:buChar char="•"/>
            </a:pPr>
            <a:r>
              <a:rPr lang="de-DE" sz="2400" dirty="0"/>
              <a:t>Google Ads, Social Ads, andere Kampagnen?</a:t>
            </a:r>
          </a:p>
          <a:p>
            <a:pPr marL="342900" indent="-342900">
              <a:buFont typeface="Arial" panose="020B0604020202020204" pitchFamily="34" charset="0"/>
              <a:buChar char="•"/>
            </a:pPr>
            <a:r>
              <a:rPr lang="de-DE" sz="2400" dirty="0"/>
              <a:t>ERP (Shop-Daten, Warenwirtschaft, Rückführung von Stornodaten)?</a:t>
            </a:r>
          </a:p>
          <a:p>
            <a:pPr marL="342900" indent="-342900">
              <a:buFont typeface="Arial" panose="020B0604020202020204" pitchFamily="34" charset="0"/>
              <a:buChar char="•"/>
            </a:pPr>
            <a:r>
              <a:rPr lang="de-DE" sz="2400" dirty="0"/>
              <a:t>CRM (Business </a:t>
            </a:r>
            <a:r>
              <a:rPr lang="de-DE" sz="2400" dirty="0" err="1"/>
              <a:t>Intelligence</a:t>
            </a:r>
            <a:r>
              <a:rPr lang="de-DE" sz="2400" dirty="0"/>
              <a:t> aus einem System)?</a:t>
            </a:r>
          </a:p>
          <a:p>
            <a:pPr marL="342900" indent="-342900">
              <a:buFont typeface="Arial" panose="020B0604020202020204" pitchFamily="34" charset="0"/>
              <a:buChar char="•"/>
            </a:pPr>
            <a:r>
              <a:rPr lang="de-DE" sz="2400" dirty="0"/>
              <a:t>Google Docs, SharePoint, andere Clouds?</a:t>
            </a:r>
          </a:p>
          <a:p>
            <a:pPr marL="342900" indent="-342900">
              <a:buFont typeface="Arial" panose="020B0604020202020204" pitchFamily="34" charset="0"/>
              <a:buChar char="•"/>
            </a:pPr>
            <a:r>
              <a:rPr lang="de-DE" sz="2400" dirty="0"/>
              <a:t>...</a:t>
            </a:r>
          </a:p>
          <a:p>
            <a:endParaRPr lang="de-DE" sz="2400" dirty="0"/>
          </a:p>
        </p:txBody>
      </p:sp>
      <p:sp>
        <p:nvSpPr>
          <p:cNvPr id="4" name="Datumsplatzhalter 3">
            <a:extLst>
              <a:ext uri="{FF2B5EF4-FFF2-40B4-BE49-F238E27FC236}">
                <a16:creationId xmlns:a16="http://schemas.microsoft.com/office/drawing/2014/main" id="{CD427488-6D78-4E3F-9606-D4A317569682}"/>
              </a:ext>
            </a:extLst>
          </p:cNvPr>
          <p:cNvSpPr>
            <a:spLocks noGrp="1"/>
          </p:cNvSpPr>
          <p:nvPr>
            <p:ph type="dt" sz="half" idx="10"/>
          </p:nvPr>
        </p:nvSpPr>
        <p:spPr/>
        <p:txBody>
          <a:bodyPr/>
          <a:lstStyle/>
          <a:p>
            <a:fld id="{09C6AA02-C35B-4E8C-A6CC-B0FBE3C6543D}" type="datetime1">
              <a:rPr lang="de-DE" smtClean="0"/>
              <a:t>13.01.2022</a:t>
            </a:fld>
            <a:endParaRPr lang="de-DE"/>
          </a:p>
        </p:txBody>
      </p:sp>
      <p:sp>
        <p:nvSpPr>
          <p:cNvPr id="5" name="Fußzeilenplatzhalter 4">
            <a:extLst>
              <a:ext uri="{FF2B5EF4-FFF2-40B4-BE49-F238E27FC236}">
                <a16:creationId xmlns:a16="http://schemas.microsoft.com/office/drawing/2014/main" id="{0C16B2BC-3870-40EE-AF73-72DA494BFF7B}"/>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32F8D6A7-A2AD-47F2-A600-9C3ABA3016BE}"/>
              </a:ext>
            </a:extLst>
          </p:cNvPr>
          <p:cNvSpPr>
            <a:spLocks noGrp="1"/>
          </p:cNvSpPr>
          <p:nvPr>
            <p:ph type="sldNum" sz="quarter" idx="12"/>
          </p:nvPr>
        </p:nvSpPr>
        <p:spPr/>
        <p:txBody>
          <a:bodyPr/>
          <a:lstStyle/>
          <a:p>
            <a:fld id="{D1A7C10A-74DE-42A3-B32F-F15583BC9DB5}" type="slidenum">
              <a:rPr lang="de-DE" smtClean="0"/>
              <a:t>8</a:t>
            </a:fld>
            <a:endParaRPr lang="de-DE"/>
          </a:p>
        </p:txBody>
      </p:sp>
    </p:spTree>
    <p:extLst>
      <p:ext uri="{BB962C8B-B14F-4D97-AF65-F5344CB8AC3E}">
        <p14:creationId xmlns:p14="http://schemas.microsoft.com/office/powerpoint/2010/main" val="3667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594C2C-6BDE-4D29-A501-99B94AF2A2B4}"/>
              </a:ext>
            </a:extLst>
          </p:cNvPr>
          <p:cNvSpPr>
            <a:spLocks noGrp="1"/>
          </p:cNvSpPr>
          <p:nvPr>
            <p:ph type="title"/>
          </p:nvPr>
        </p:nvSpPr>
        <p:spPr/>
        <p:txBody>
          <a:bodyPr/>
          <a:lstStyle/>
          <a:p>
            <a:r>
              <a:rPr lang="de-DE" dirty="0"/>
              <a:t>Spezialanforderungen</a:t>
            </a:r>
          </a:p>
        </p:txBody>
      </p:sp>
      <p:sp>
        <p:nvSpPr>
          <p:cNvPr id="3" name="Inhaltsplatzhalter 2">
            <a:extLst>
              <a:ext uri="{FF2B5EF4-FFF2-40B4-BE49-F238E27FC236}">
                <a16:creationId xmlns:a16="http://schemas.microsoft.com/office/drawing/2014/main" id="{C012AA31-F774-46D3-90EC-EE15690861CE}"/>
              </a:ext>
            </a:extLst>
          </p:cNvPr>
          <p:cNvSpPr>
            <a:spLocks noGrp="1"/>
          </p:cNvSpPr>
          <p:nvPr>
            <p:ph idx="1"/>
          </p:nvPr>
        </p:nvSpPr>
        <p:spPr/>
        <p:txBody>
          <a:bodyPr>
            <a:noAutofit/>
          </a:bodyPr>
          <a:lstStyle/>
          <a:p>
            <a:r>
              <a:rPr lang="de-DE" sz="2400" dirty="0"/>
              <a:t>Achten Sie darauf, dass die Analyse Ihren Anforderungen entspricht und weitgehend flexibel ist. Das </a:t>
            </a:r>
            <a:r>
              <a:rPr lang="de-DE" sz="2400" i="1" dirty="0" err="1"/>
              <a:t>One</a:t>
            </a:r>
            <a:r>
              <a:rPr lang="de-DE" sz="2400" i="1" dirty="0"/>
              <a:t> Size </a:t>
            </a:r>
            <a:r>
              <a:rPr lang="de-DE" sz="2400" i="1" dirty="0" err="1"/>
              <a:t>fits</a:t>
            </a:r>
            <a:r>
              <a:rPr lang="de-DE" sz="2400" i="1" dirty="0"/>
              <a:t> all </a:t>
            </a:r>
            <a:r>
              <a:rPr lang="de-DE" sz="2400" dirty="0"/>
              <a:t>Prinzip greift in der Webanalyse nicht.</a:t>
            </a:r>
          </a:p>
          <a:p>
            <a:r>
              <a:rPr lang="de-DE" sz="2400" dirty="0"/>
              <a:t>Gibt es Punkte, die besondere Beachtung finden sollten, auch in Hinblick auf die Zukunft?</a:t>
            </a:r>
          </a:p>
          <a:p>
            <a:pPr marL="342900" indent="-342900">
              <a:buFont typeface="Arial" panose="020B0604020202020204" pitchFamily="34" charset="0"/>
              <a:buChar char="•"/>
            </a:pPr>
            <a:r>
              <a:rPr lang="de-DE" sz="2400" dirty="0"/>
              <a:t>Echtzeitauswertungen</a:t>
            </a:r>
          </a:p>
          <a:p>
            <a:pPr marL="342900" indent="-342900">
              <a:buFont typeface="Arial" panose="020B0604020202020204" pitchFamily="34" charset="0"/>
              <a:buChar char="•"/>
            </a:pPr>
            <a:r>
              <a:rPr lang="de-DE" sz="2400" dirty="0"/>
              <a:t>Video Tracking </a:t>
            </a:r>
          </a:p>
          <a:p>
            <a:pPr marL="342900" indent="-342900">
              <a:buFont typeface="Arial" panose="020B0604020202020204" pitchFamily="34" charset="0"/>
              <a:buChar char="•"/>
            </a:pPr>
            <a:r>
              <a:rPr lang="de-DE" sz="2400" dirty="0"/>
              <a:t>Social Media Monitoring</a:t>
            </a:r>
          </a:p>
          <a:p>
            <a:pPr marL="342900" indent="-342900">
              <a:buFont typeface="Arial" panose="020B0604020202020204" pitchFamily="34" charset="0"/>
              <a:buChar char="•"/>
            </a:pPr>
            <a:r>
              <a:rPr lang="de-DE" sz="2400" dirty="0"/>
              <a:t>Customer-Journey-Analysen (Kanalübergreifens/Geräteübergreifend)</a:t>
            </a:r>
          </a:p>
          <a:p>
            <a:pPr marL="342900" indent="-342900">
              <a:buFont typeface="Arial" panose="020B0604020202020204" pitchFamily="34" charset="0"/>
              <a:buChar char="•"/>
            </a:pPr>
            <a:r>
              <a:rPr lang="de-DE" sz="2400" dirty="0"/>
              <a:t>Marketing Automation</a:t>
            </a:r>
          </a:p>
          <a:p>
            <a:pPr marL="342900" indent="-342900">
              <a:buFont typeface="Arial" panose="020B0604020202020204" pitchFamily="34" charset="0"/>
              <a:buChar char="•"/>
            </a:pPr>
            <a:r>
              <a:rPr lang="de-DE" sz="2400" dirty="0"/>
              <a:t>...</a:t>
            </a:r>
          </a:p>
          <a:p>
            <a:endParaRPr lang="de-DE" sz="2400" dirty="0"/>
          </a:p>
        </p:txBody>
      </p:sp>
      <p:sp>
        <p:nvSpPr>
          <p:cNvPr id="4" name="Datumsplatzhalter 3">
            <a:extLst>
              <a:ext uri="{FF2B5EF4-FFF2-40B4-BE49-F238E27FC236}">
                <a16:creationId xmlns:a16="http://schemas.microsoft.com/office/drawing/2014/main" id="{FD9E8C1A-DBF8-42B1-8D0C-9823A67E5169}"/>
              </a:ext>
            </a:extLst>
          </p:cNvPr>
          <p:cNvSpPr>
            <a:spLocks noGrp="1"/>
          </p:cNvSpPr>
          <p:nvPr>
            <p:ph type="dt" sz="half" idx="10"/>
          </p:nvPr>
        </p:nvSpPr>
        <p:spPr/>
        <p:txBody>
          <a:bodyPr/>
          <a:lstStyle/>
          <a:p>
            <a:fld id="{09C6AA02-C35B-4E8C-A6CC-B0FBE3C6543D}" type="datetime1">
              <a:rPr lang="de-DE" smtClean="0"/>
              <a:t>13.01.2022</a:t>
            </a:fld>
            <a:endParaRPr lang="de-DE"/>
          </a:p>
        </p:txBody>
      </p:sp>
      <p:sp>
        <p:nvSpPr>
          <p:cNvPr id="5" name="Fußzeilenplatzhalter 4">
            <a:extLst>
              <a:ext uri="{FF2B5EF4-FFF2-40B4-BE49-F238E27FC236}">
                <a16:creationId xmlns:a16="http://schemas.microsoft.com/office/drawing/2014/main" id="{2813A25C-19B0-41D0-A6C6-17F51AEE9BCC}"/>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5F9CF9F0-22EC-485D-8108-CCDB79B0F0D0}"/>
              </a:ext>
            </a:extLst>
          </p:cNvPr>
          <p:cNvSpPr>
            <a:spLocks noGrp="1"/>
          </p:cNvSpPr>
          <p:nvPr>
            <p:ph type="sldNum" sz="quarter" idx="12"/>
          </p:nvPr>
        </p:nvSpPr>
        <p:spPr/>
        <p:txBody>
          <a:bodyPr/>
          <a:lstStyle/>
          <a:p>
            <a:fld id="{D1A7C10A-74DE-42A3-B32F-F15583BC9DB5}" type="slidenum">
              <a:rPr lang="de-DE" smtClean="0"/>
              <a:t>9</a:t>
            </a:fld>
            <a:endParaRPr lang="de-DE"/>
          </a:p>
        </p:txBody>
      </p:sp>
    </p:spTree>
    <p:extLst>
      <p:ext uri="{BB962C8B-B14F-4D97-AF65-F5344CB8AC3E}">
        <p14:creationId xmlns:p14="http://schemas.microsoft.com/office/powerpoint/2010/main" val="234187865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1230</Words>
  <Application>Microsoft Office PowerPoint</Application>
  <PresentationFormat>Breitbild</PresentationFormat>
  <Paragraphs>174</Paragraphs>
  <Slides>16</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16</vt:i4>
      </vt:variant>
    </vt:vector>
  </HeadingPairs>
  <TitlesOfParts>
    <vt:vector size="22" baseType="lpstr">
      <vt:lpstr>Arial</vt:lpstr>
      <vt:lpstr>Calibri</vt:lpstr>
      <vt:lpstr>Calibri Light</vt:lpstr>
      <vt:lpstr>Open Sans</vt:lpstr>
      <vt:lpstr>Wingdings</vt:lpstr>
      <vt:lpstr>Office</vt:lpstr>
      <vt:lpstr>Ihr Weg zum richtigen  Web-Analyse-Tool</vt:lpstr>
      <vt:lpstr>Zur Verwendung dieser Präsentation</vt:lpstr>
      <vt:lpstr>Das Angebot an Web-Analytics-Tools ist groß</vt:lpstr>
      <vt:lpstr>Grundsatzentscheidung: Inhouse oder ASP?</vt:lpstr>
      <vt:lpstr>Geschäftsprozesse abbilden </vt:lpstr>
      <vt:lpstr>Analyse-Funktionen / Visualisierung</vt:lpstr>
      <vt:lpstr>Rechtevergabe</vt:lpstr>
      <vt:lpstr>Integration von Tools und Datenquellen</vt:lpstr>
      <vt:lpstr>Spezialanforderungen</vt:lpstr>
      <vt:lpstr>Rechts- und datenschutzkonform handeln</vt:lpstr>
      <vt:lpstr>Archivierung</vt:lpstr>
      <vt:lpstr>Support</vt:lpstr>
      <vt:lpstr>Kosten</vt:lpstr>
      <vt:lpstr>Gewinn</vt:lpstr>
      <vt:lpstr>Anforderungsheft / Usability </vt:lpstr>
      <vt:lpstr>Auswahlkriterien (Zusammenfassung)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Faktencheck  Web-Analyse-Tool-Auswahl</dc:title>
  <dc:creator>Markus Bockhorni - eMBIS Akademie</dc:creator>
  <cp:lastModifiedBy>Kristine Broschart</cp:lastModifiedBy>
  <cp:revision>27</cp:revision>
  <dcterms:created xsi:type="dcterms:W3CDTF">2021-07-20T14:16:34Z</dcterms:created>
  <dcterms:modified xsi:type="dcterms:W3CDTF">2022-01-13T14:57:07Z</dcterms:modified>
</cp:coreProperties>
</file>