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77" r:id="rId3"/>
    <p:sldId id="272" r:id="rId4"/>
    <p:sldId id="273" r:id="rId5"/>
    <p:sldId id="279" r:id="rId6"/>
    <p:sldId id="281" r:id="rId7"/>
    <p:sldId id="282" r:id="rId8"/>
    <p:sldId id="283" r:id="rId9"/>
    <p:sldId id="289" r:id="rId10"/>
    <p:sldId id="290" r:id="rId11"/>
    <p:sldId id="295" r:id="rId12"/>
    <p:sldId id="297" r:id="rId13"/>
    <p:sldId id="300" r:id="rId1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EB6"/>
    <a:srgbClr val="ECECEC"/>
    <a:srgbClr val="D9D9D9"/>
    <a:srgbClr val="5D616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0" d="100"/>
          <a:sy n="110" d="100"/>
        </p:scale>
        <p:origin x="49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C40330-9205-46B7-9FBB-22105AC89A31}" type="datetimeFigureOut">
              <a:rPr lang="de-DE" smtClean="0"/>
              <a:t>25.01.2022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CB4BA9-3713-4ED7-811D-C45DCDE018AB}" type="slidenum">
              <a:rPr lang="de-DE" smtClean="0"/>
              <a:t>‹Nr.›</a:t>
            </a:fld>
            <a:endParaRPr lang="de-DE"/>
          </a:p>
        </p:txBody>
      </p:sp>
    </p:spTree>
    <p:extLst>
      <p:ext uri="{BB962C8B-B14F-4D97-AF65-F5344CB8AC3E}">
        <p14:creationId xmlns:p14="http://schemas.microsoft.com/office/powerpoint/2010/main" val="3970844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2B732B-77ED-49AC-9ADE-0366ACDC50D6}"/>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41EC1257-E967-4415-A995-E9390F1078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p>
        </p:txBody>
      </p:sp>
      <p:sp>
        <p:nvSpPr>
          <p:cNvPr id="4" name="Datumsplatzhalter 3">
            <a:extLst>
              <a:ext uri="{FF2B5EF4-FFF2-40B4-BE49-F238E27FC236}">
                <a16:creationId xmlns:a16="http://schemas.microsoft.com/office/drawing/2014/main" id="{CFA9D63E-218D-430A-83CB-A8A2D5E82A93}"/>
              </a:ext>
            </a:extLst>
          </p:cNvPr>
          <p:cNvSpPr>
            <a:spLocks noGrp="1"/>
          </p:cNvSpPr>
          <p:nvPr>
            <p:ph type="dt" sz="half" idx="10"/>
          </p:nvPr>
        </p:nvSpPr>
        <p:spPr/>
        <p:txBody>
          <a:bodyPr/>
          <a:lstStyle/>
          <a:p>
            <a:fld id="{47057CE6-4CEF-4724-8C17-AD16308761F6}" type="datetime1">
              <a:rPr lang="de-DE" smtClean="0"/>
              <a:t>25.01.2022</a:t>
            </a:fld>
            <a:endParaRPr lang="de-DE"/>
          </a:p>
        </p:txBody>
      </p:sp>
      <p:sp>
        <p:nvSpPr>
          <p:cNvPr id="5" name="Fußzeilenplatzhalter 4">
            <a:extLst>
              <a:ext uri="{FF2B5EF4-FFF2-40B4-BE49-F238E27FC236}">
                <a16:creationId xmlns:a16="http://schemas.microsoft.com/office/drawing/2014/main" id="{EB05B517-B31D-492A-9B51-0092A6C5D8BF}"/>
              </a:ext>
            </a:extLst>
          </p:cNvPr>
          <p:cNvSpPr>
            <a:spLocks noGrp="1"/>
          </p:cNvSpPr>
          <p:nvPr>
            <p:ph type="ftr" sz="quarter" idx="11"/>
          </p:nvPr>
        </p:nvSpPr>
        <p:spPr/>
        <p:txBody>
          <a:bodyPr/>
          <a:lstStyle/>
          <a:p>
            <a:r>
              <a:rPr lang="de-DE" dirty="0"/>
              <a:t>Mit ♡ erstellt von der eMBIS Akademie</a:t>
            </a:r>
          </a:p>
        </p:txBody>
      </p:sp>
      <p:sp>
        <p:nvSpPr>
          <p:cNvPr id="6" name="Foliennummernplatzhalter 5">
            <a:extLst>
              <a:ext uri="{FF2B5EF4-FFF2-40B4-BE49-F238E27FC236}">
                <a16:creationId xmlns:a16="http://schemas.microsoft.com/office/drawing/2014/main" id="{51208E7A-8975-4FBB-97AA-C11A709D03E0}"/>
              </a:ext>
            </a:extLst>
          </p:cNvPr>
          <p:cNvSpPr>
            <a:spLocks noGrp="1"/>
          </p:cNvSpPr>
          <p:nvPr>
            <p:ph type="sldNum" sz="quarter" idx="12"/>
          </p:nvPr>
        </p:nvSpPr>
        <p:spPr/>
        <p:txBody>
          <a:bodyPr/>
          <a:lstStyle/>
          <a:p>
            <a:fld id="{D1A7C10A-74DE-42A3-B32F-F15583BC9DB5}" type="slidenum">
              <a:rPr lang="de-DE" smtClean="0"/>
              <a:t>‹Nr.›</a:t>
            </a:fld>
            <a:endParaRPr lang="de-DE"/>
          </a:p>
        </p:txBody>
      </p:sp>
    </p:spTree>
    <p:extLst>
      <p:ext uri="{BB962C8B-B14F-4D97-AF65-F5344CB8AC3E}">
        <p14:creationId xmlns:p14="http://schemas.microsoft.com/office/powerpoint/2010/main" val="1949313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595EBA-AD20-47CF-BD4A-A682B866075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0F014D1E-F40B-41C7-B1FD-BD1F98FE2EE8}"/>
              </a:ext>
            </a:extLst>
          </p:cNvPr>
          <p:cNvSpPr>
            <a:spLocks noGrp="1"/>
          </p:cNvSpPr>
          <p:nvPr>
            <p:ph idx="1"/>
          </p:nvPr>
        </p:nvSpPr>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72FDF85D-866D-46A7-81B7-0478721829AD}"/>
              </a:ext>
            </a:extLst>
          </p:cNvPr>
          <p:cNvSpPr>
            <a:spLocks noGrp="1"/>
          </p:cNvSpPr>
          <p:nvPr>
            <p:ph type="dt" sz="half" idx="10"/>
          </p:nvPr>
        </p:nvSpPr>
        <p:spPr/>
        <p:txBody>
          <a:bodyPr/>
          <a:lstStyle/>
          <a:p>
            <a:fld id="{09C6AA02-C35B-4E8C-A6CC-B0FBE3C6543D}" type="datetime1">
              <a:rPr lang="de-DE" smtClean="0"/>
              <a:t>25.01.2022</a:t>
            </a:fld>
            <a:endParaRPr lang="de-DE"/>
          </a:p>
        </p:txBody>
      </p:sp>
      <p:sp>
        <p:nvSpPr>
          <p:cNvPr id="5" name="Fußzeilenplatzhalter 4">
            <a:extLst>
              <a:ext uri="{FF2B5EF4-FFF2-40B4-BE49-F238E27FC236}">
                <a16:creationId xmlns:a16="http://schemas.microsoft.com/office/drawing/2014/main" id="{C3BE9819-4219-4CFF-A04D-C181FE9A39AC}"/>
              </a:ext>
            </a:extLst>
          </p:cNvPr>
          <p:cNvSpPr>
            <a:spLocks noGrp="1"/>
          </p:cNvSpPr>
          <p:nvPr>
            <p:ph type="ftr" sz="quarter" idx="11"/>
          </p:nvPr>
        </p:nvSpPr>
        <p:spPr/>
        <p:txBody>
          <a:bodyPr/>
          <a:lstStyle/>
          <a:p>
            <a:r>
              <a:rPr lang="de-DE" dirty="0"/>
              <a:t>Mit ♡ erstellt von der eMBIS Akademie</a:t>
            </a:r>
          </a:p>
        </p:txBody>
      </p:sp>
      <p:sp>
        <p:nvSpPr>
          <p:cNvPr id="6" name="Foliennummernplatzhalter 5">
            <a:extLst>
              <a:ext uri="{FF2B5EF4-FFF2-40B4-BE49-F238E27FC236}">
                <a16:creationId xmlns:a16="http://schemas.microsoft.com/office/drawing/2014/main" id="{1208FCB9-01C3-4919-AE2E-A0F7C21FFC09}"/>
              </a:ext>
            </a:extLst>
          </p:cNvPr>
          <p:cNvSpPr>
            <a:spLocks noGrp="1"/>
          </p:cNvSpPr>
          <p:nvPr>
            <p:ph type="sldNum" sz="quarter" idx="12"/>
          </p:nvPr>
        </p:nvSpPr>
        <p:spPr/>
        <p:txBody>
          <a:bodyPr/>
          <a:lstStyle/>
          <a:p>
            <a:fld id="{D1A7C10A-74DE-42A3-B32F-F15583BC9DB5}" type="slidenum">
              <a:rPr lang="de-DE" smtClean="0"/>
              <a:t>‹Nr.›</a:t>
            </a:fld>
            <a:endParaRPr lang="de-DE"/>
          </a:p>
        </p:txBody>
      </p:sp>
    </p:spTree>
    <p:extLst>
      <p:ext uri="{BB962C8B-B14F-4D97-AF65-F5344CB8AC3E}">
        <p14:creationId xmlns:p14="http://schemas.microsoft.com/office/powerpoint/2010/main" val="1619528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heck_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595EBA-AD20-47CF-BD4A-A682B8660757}"/>
              </a:ext>
            </a:extLst>
          </p:cNvPr>
          <p:cNvSpPr>
            <a:spLocks noGrp="1"/>
          </p:cNvSpPr>
          <p:nvPr>
            <p:ph type="title"/>
          </p:nvPr>
        </p:nvSpPr>
        <p:spPr>
          <a:xfrm>
            <a:off x="1742536" y="365125"/>
            <a:ext cx="9611264" cy="1325563"/>
          </a:xfrm>
        </p:spPr>
        <p:txBody>
          <a:bodyPr/>
          <a:lstStyle/>
          <a:p>
            <a:r>
              <a:rPr lang="de-DE"/>
              <a:t>Mastertitelformat bearbeiten</a:t>
            </a:r>
          </a:p>
        </p:txBody>
      </p:sp>
      <p:sp>
        <p:nvSpPr>
          <p:cNvPr id="3" name="Inhaltsplatzhalter 2">
            <a:extLst>
              <a:ext uri="{FF2B5EF4-FFF2-40B4-BE49-F238E27FC236}">
                <a16:creationId xmlns:a16="http://schemas.microsoft.com/office/drawing/2014/main" id="{0F014D1E-F40B-41C7-B1FD-BD1F98FE2EE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2FDF85D-866D-46A7-81B7-0478721829AD}"/>
              </a:ext>
            </a:extLst>
          </p:cNvPr>
          <p:cNvSpPr>
            <a:spLocks noGrp="1"/>
          </p:cNvSpPr>
          <p:nvPr>
            <p:ph type="dt" sz="half" idx="10"/>
          </p:nvPr>
        </p:nvSpPr>
        <p:spPr/>
        <p:txBody>
          <a:bodyPr/>
          <a:lstStyle/>
          <a:p>
            <a:fld id="{09C6AA02-C35B-4E8C-A6CC-B0FBE3C6543D}" type="datetime1">
              <a:rPr lang="de-DE" smtClean="0"/>
              <a:t>25.01.2022</a:t>
            </a:fld>
            <a:endParaRPr lang="de-DE"/>
          </a:p>
        </p:txBody>
      </p:sp>
      <p:sp>
        <p:nvSpPr>
          <p:cNvPr id="5" name="Fußzeilenplatzhalter 4">
            <a:extLst>
              <a:ext uri="{FF2B5EF4-FFF2-40B4-BE49-F238E27FC236}">
                <a16:creationId xmlns:a16="http://schemas.microsoft.com/office/drawing/2014/main" id="{C3BE9819-4219-4CFF-A04D-C181FE9A39AC}"/>
              </a:ext>
            </a:extLst>
          </p:cNvPr>
          <p:cNvSpPr>
            <a:spLocks noGrp="1"/>
          </p:cNvSpPr>
          <p:nvPr>
            <p:ph type="ftr" sz="quarter" idx="11"/>
          </p:nvPr>
        </p:nvSpPr>
        <p:spPr/>
        <p:txBody>
          <a:bodyPr/>
          <a:lstStyle/>
          <a:p>
            <a:r>
              <a:rPr lang="de-DE" dirty="0"/>
              <a:t>Mit ♡ erstellt von der eMBIS Akademie</a:t>
            </a:r>
          </a:p>
        </p:txBody>
      </p:sp>
      <p:sp>
        <p:nvSpPr>
          <p:cNvPr id="6" name="Foliennummernplatzhalter 5">
            <a:extLst>
              <a:ext uri="{FF2B5EF4-FFF2-40B4-BE49-F238E27FC236}">
                <a16:creationId xmlns:a16="http://schemas.microsoft.com/office/drawing/2014/main" id="{1208FCB9-01C3-4919-AE2E-A0F7C21FFC09}"/>
              </a:ext>
            </a:extLst>
          </p:cNvPr>
          <p:cNvSpPr>
            <a:spLocks noGrp="1"/>
          </p:cNvSpPr>
          <p:nvPr>
            <p:ph type="sldNum" sz="quarter" idx="12"/>
          </p:nvPr>
        </p:nvSpPr>
        <p:spPr/>
        <p:txBody>
          <a:bodyPr/>
          <a:lstStyle/>
          <a:p>
            <a:fld id="{D1A7C10A-74DE-42A3-B32F-F15583BC9DB5}" type="slidenum">
              <a:rPr lang="de-DE" smtClean="0"/>
              <a:t>‹Nr.›</a:t>
            </a:fld>
            <a:endParaRPr lang="de-DE"/>
          </a:p>
        </p:txBody>
      </p:sp>
      <p:pic>
        <p:nvPicPr>
          <p:cNvPr id="9" name="Grafik 8" descr="Kreisdiagramm mit einfarbiger Füllung">
            <a:extLst>
              <a:ext uri="{FF2B5EF4-FFF2-40B4-BE49-F238E27FC236}">
                <a16:creationId xmlns:a16="http://schemas.microsoft.com/office/drawing/2014/main" id="{E7DB666E-F0D8-4F07-B1D4-7AD2AB017F0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7623" y="570706"/>
            <a:ext cx="914400" cy="914400"/>
          </a:xfrm>
          <a:prstGeom prst="rect">
            <a:avLst/>
          </a:prstGeom>
        </p:spPr>
      </p:pic>
    </p:spTree>
    <p:extLst>
      <p:ext uri="{BB962C8B-B14F-4D97-AF65-F5344CB8AC3E}">
        <p14:creationId xmlns:p14="http://schemas.microsoft.com/office/powerpoint/2010/main" val="3639883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heck_Titel und Inhalt 2-Spalti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D06E26-8B38-4966-9A2D-EE7142453CA8}"/>
              </a:ext>
            </a:extLst>
          </p:cNvPr>
          <p:cNvSpPr>
            <a:spLocks noGrp="1"/>
          </p:cNvSpPr>
          <p:nvPr>
            <p:ph type="title"/>
          </p:nvPr>
        </p:nvSpPr>
        <p:spPr>
          <a:xfrm>
            <a:off x="1742536" y="365125"/>
            <a:ext cx="9611264" cy="1325563"/>
          </a:xfrm>
        </p:spPr>
        <p:txBody>
          <a:bodyPr/>
          <a:lstStyle/>
          <a:p>
            <a:r>
              <a:rPr lang="de-DE" dirty="0"/>
              <a:t>Mastertitelformat bearbeiten</a:t>
            </a:r>
          </a:p>
        </p:txBody>
      </p:sp>
      <p:sp>
        <p:nvSpPr>
          <p:cNvPr id="3" name="Inhaltsplatzhalter 2">
            <a:extLst>
              <a:ext uri="{FF2B5EF4-FFF2-40B4-BE49-F238E27FC236}">
                <a16:creationId xmlns:a16="http://schemas.microsoft.com/office/drawing/2014/main" id="{7B91646B-E002-4F0F-9270-CEFA065535B2}"/>
              </a:ext>
            </a:extLst>
          </p:cNvPr>
          <p:cNvSpPr>
            <a:spLocks noGrp="1"/>
          </p:cNvSpPr>
          <p:nvPr>
            <p:ph sz="half" idx="1"/>
          </p:nvPr>
        </p:nvSpPr>
        <p:spPr>
          <a:xfrm>
            <a:off x="838200" y="1825625"/>
            <a:ext cx="5001883" cy="4351338"/>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Inhaltsplatzhalter 3">
            <a:extLst>
              <a:ext uri="{FF2B5EF4-FFF2-40B4-BE49-F238E27FC236}">
                <a16:creationId xmlns:a16="http://schemas.microsoft.com/office/drawing/2014/main" id="{07D9E304-C402-4A82-81A7-8545D2B9F5B1}"/>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067EB15E-E1E2-4916-BA1B-1E6B76F63F7E}"/>
              </a:ext>
            </a:extLst>
          </p:cNvPr>
          <p:cNvSpPr>
            <a:spLocks noGrp="1"/>
          </p:cNvSpPr>
          <p:nvPr>
            <p:ph type="dt" sz="half" idx="10"/>
          </p:nvPr>
        </p:nvSpPr>
        <p:spPr/>
        <p:txBody>
          <a:bodyPr/>
          <a:lstStyle/>
          <a:p>
            <a:fld id="{272EF3E0-E329-484C-9362-520F5416C30E}" type="datetime1">
              <a:rPr lang="de-DE" smtClean="0"/>
              <a:t>25.01.2022</a:t>
            </a:fld>
            <a:endParaRPr lang="de-DE"/>
          </a:p>
        </p:txBody>
      </p:sp>
      <p:sp>
        <p:nvSpPr>
          <p:cNvPr id="6" name="Fußzeilenplatzhalter 5">
            <a:extLst>
              <a:ext uri="{FF2B5EF4-FFF2-40B4-BE49-F238E27FC236}">
                <a16:creationId xmlns:a16="http://schemas.microsoft.com/office/drawing/2014/main" id="{E320D643-F029-44A0-B711-24D719916B84}"/>
              </a:ext>
            </a:extLst>
          </p:cNvPr>
          <p:cNvSpPr>
            <a:spLocks noGrp="1"/>
          </p:cNvSpPr>
          <p:nvPr>
            <p:ph type="ftr" sz="quarter" idx="11"/>
          </p:nvPr>
        </p:nvSpPr>
        <p:spPr/>
        <p:txBody>
          <a:bodyPr/>
          <a:lstStyle/>
          <a:p>
            <a:r>
              <a:rPr lang="de-DE" dirty="0"/>
              <a:t>Mit ♡ erstellt von der eMBIS Akademie</a:t>
            </a:r>
          </a:p>
        </p:txBody>
      </p:sp>
      <p:sp>
        <p:nvSpPr>
          <p:cNvPr id="7" name="Foliennummernplatzhalter 6">
            <a:extLst>
              <a:ext uri="{FF2B5EF4-FFF2-40B4-BE49-F238E27FC236}">
                <a16:creationId xmlns:a16="http://schemas.microsoft.com/office/drawing/2014/main" id="{4D5DE780-55DC-4FE8-8C2E-D41B940D0A9C}"/>
              </a:ext>
            </a:extLst>
          </p:cNvPr>
          <p:cNvSpPr>
            <a:spLocks noGrp="1"/>
          </p:cNvSpPr>
          <p:nvPr>
            <p:ph type="sldNum" sz="quarter" idx="12"/>
          </p:nvPr>
        </p:nvSpPr>
        <p:spPr/>
        <p:txBody>
          <a:bodyPr/>
          <a:lstStyle/>
          <a:p>
            <a:fld id="{D1A7C10A-74DE-42A3-B32F-F15583BC9DB5}" type="slidenum">
              <a:rPr lang="de-DE" smtClean="0"/>
              <a:t>‹Nr.›</a:t>
            </a:fld>
            <a:endParaRPr lang="de-DE"/>
          </a:p>
        </p:txBody>
      </p:sp>
      <p:cxnSp>
        <p:nvCxnSpPr>
          <p:cNvPr id="11" name="Gerader Verbinder 10">
            <a:extLst>
              <a:ext uri="{FF2B5EF4-FFF2-40B4-BE49-F238E27FC236}">
                <a16:creationId xmlns:a16="http://schemas.microsoft.com/office/drawing/2014/main" id="{5510066D-1584-4EFE-BE63-C9086E60B570}"/>
              </a:ext>
            </a:extLst>
          </p:cNvPr>
          <p:cNvCxnSpPr/>
          <p:nvPr userDrawn="1"/>
        </p:nvCxnSpPr>
        <p:spPr>
          <a:xfrm>
            <a:off x="5942166" y="1816999"/>
            <a:ext cx="0" cy="435133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10" name="Grafik 9" descr="Kreisdiagramm mit einfarbiger Füllung">
            <a:extLst>
              <a:ext uri="{FF2B5EF4-FFF2-40B4-BE49-F238E27FC236}">
                <a16:creationId xmlns:a16="http://schemas.microsoft.com/office/drawing/2014/main" id="{56D9E8D5-E4AC-4F7D-9FC4-A7CE85230FD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7623" y="570706"/>
            <a:ext cx="914400" cy="914400"/>
          </a:xfrm>
          <a:prstGeom prst="rect">
            <a:avLst/>
          </a:prstGeom>
        </p:spPr>
      </p:pic>
    </p:spTree>
    <p:extLst>
      <p:ext uri="{BB962C8B-B14F-4D97-AF65-F5344CB8AC3E}">
        <p14:creationId xmlns:p14="http://schemas.microsoft.com/office/powerpoint/2010/main" val="997390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D06E26-8B38-4966-9A2D-EE7142453CA8}"/>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7B91646B-E002-4F0F-9270-CEFA065535B2}"/>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07D9E304-C402-4A82-81A7-8545D2B9F5B1}"/>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067EB15E-E1E2-4916-BA1B-1E6B76F63F7E}"/>
              </a:ext>
            </a:extLst>
          </p:cNvPr>
          <p:cNvSpPr>
            <a:spLocks noGrp="1"/>
          </p:cNvSpPr>
          <p:nvPr>
            <p:ph type="dt" sz="half" idx="10"/>
          </p:nvPr>
        </p:nvSpPr>
        <p:spPr/>
        <p:txBody>
          <a:bodyPr/>
          <a:lstStyle/>
          <a:p>
            <a:fld id="{272EF3E0-E329-484C-9362-520F5416C30E}" type="datetime1">
              <a:rPr lang="de-DE" smtClean="0"/>
              <a:t>25.01.2022</a:t>
            </a:fld>
            <a:endParaRPr lang="de-DE"/>
          </a:p>
        </p:txBody>
      </p:sp>
      <p:sp>
        <p:nvSpPr>
          <p:cNvPr id="6" name="Fußzeilenplatzhalter 5">
            <a:extLst>
              <a:ext uri="{FF2B5EF4-FFF2-40B4-BE49-F238E27FC236}">
                <a16:creationId xmlns:a16="http://schemas.microsoft.com/office/drawing/2014/main" id="{E320D643-F029-44A0-B711-24D719916B84}"/>
              </a:ext>
            </a:extLst>
          </p:cNvPr>
          <p:cNvSpPr>
            <a:spLocks noGrp="1"/>
          </p:cNvSpPr>
          <p:nvPr>
            <p:ph type="ftr" sz="quarter" idx="11"/>
          </p:nvPr>
        </p:nvSpPr>
        <p:spPr/>
        <p:txBody>
          <a:bodyPr/>
          <a:lstStyle/>
          <a:p>
            <a:r>
              <a:rPr lang="de-DE" dirty="0"/>
              <a:t>Mit ♡ erstellt von der eMBIS Akademie</a:t>
            </a:r>
          </a:p>
        </p:txBody>
      </p:sp>
      <p:sp>
        <p:nvSpPr>
          <p:cNvPr id="7" name="Foliennummernplatzhalter 6">
            <a:extLst>
              <a:ext uri="{FF2B5EF4-FFF2-40B4-BE49-F238E27FC236}">
                <a16:creationId xmlns:a16="http://schemas.microsoft.com/office/drawing/2014/main" id="{4D5DE780-55DC-4FE8-8C2E-D41B940D0A9C}"/>
              </a:ext>
            </a:extLst>
          </p:cNvPr>
          <p:cNvSpPr>
            <a:spLocks noGrp="1"/>
          </p:cNvSpPr>
          <p:nvPr>
            <p:ph type="sldNum" sz="quarter" idx="12"/>
          </p:nvPr>
        </p:nvSpPr>
        <p:spPr/>
        <p:txBody>
          <a:bodyPr/>
          <a:lstStyle/>
          <a:p>
            <a:fld id="{D1A7C10A-74DE-42A3-B32F-F15583BC9DB5}" type="slidenum">
              <a:rPr lang="de-DE" smtClean="0"/>
              <a:t>‹Nr.›</a:t>
            </a:fld>
            <a:endParaRPr lang="de-DE"/>
          </a:p>
        </p:txBody>
      </p:sp>
    </p:spTree>
    <p:extLst>
      <p:ext uri="{BB962C8B-B14F-4D97-AF65-F5344CB8AC3E}">
        <p14:creationId xmlns:p14="http://schemas.microsoft.com/office/powerpoint/2010/main" val="3233303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D97C0FF-A114-4E18-B139-F0040AC0CD3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7290A95B-3F06-4223-B5FD-0B3FA589F6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D0666C5-F9EF-41A7-A2EE-F5964AD02EB5}"/>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F61B5A51-8C74-4FB6-AC2B-B252A9779C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4090DB0D-80C2-423B-9D68-B28E31A22B6A}"/>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39A6135-51E4-499F-BD98-B10DE117F3AD}"/>
              </a:ext>
            </a:extLst>
          </p:cNvPr>
          <p:cNvSpPr>
            <a:spLocks noGrp="1"/>
          </p:cNvSpPr>
          <p:nvPr>
            <p:ph type="dt" sz="half" idx="10"/>
          </p:nvPr>
        </p:nvSpPr>
        <p:spPr/>
        <p:txBody>
          <a:bodyPr/>
          <a:lstStyle/>
          <a:p>
            <a:fld id="{81A32199-0DB5-4BD0-85AB-4CB0E411297F}" type="datetime1">
              <a:rPr lang="de-DE" smtClean="0"/>
              <a:t>25.01.2022</a:t>
            </a:fld>
            <a:endParaRPr lang="de-DE"/>
          </a:p>
        </p:txBody>
      </p:sp>
      <p:sp>
        <p:nvSpPr>
          <p:cNvPr id="8" name="Fußzeilenplatzhalter 7">
            <a:extLst>
              <a:ext uri="{FF2B5EF4-FFF2-40B4-BE49-F238E27FC236}">
                <a16:creationId xmlns:a16="http://schemas.microsoft.com/office/drawing/2014/main" id="{BA1C61F7-7A58-431A-84BA-73F876F8E496}"/>
              </a:ext>
            </a:extLst>
          </p:cNvPr>
          <p:cNvSpPr>
            <a:spLocks noGrp="1"/>
          </p:cNvSpPr>
          <p:nvPr>
            <p:ph type="ftr" sz="quarter" idx="11"/>
          </p:nvPr>
        </p:nvSpPr>
        <p:spPr/>
        <p:txBody>
          <a:bodyPr/>
          <a:lstStyle/>
          <a:p>
            <a:r>
              <a:rPr lang="de-DE" dirty="0"/>
              <a:t>Mit ♡ erstellt von der eMBIS Akademie</a:t>
            </a:r>
          </a:p>
        </p:txBody>
      </p:sp>
      <p:sp>
        <p:nvSpPr>
          <p:cNvPr id="9" name="Foliennummernplatzhalter 8">
            <a:extLst>
              <a:ext uri="{FF2B5EF4-FFF2-40B4-BE49-F238E27FC236}">
                <a16:creationId xmlns:a16="http://schemas.microsoft.com/office/drawing/2014/main" id="{B4F57C95-64E4-40CC-950E-7D7B639A37A1}"/>
              </a:ext>
            </a:extLst>
          </p:cNvPr>
          <p:cNvSpPr>
            <a:spLocks noGrp="1"/>
          </p:cNvSpPr>
          <p:nvPr>
            <p:ph type="sldNum" sz="quarter" idx="12"/>
          </p:nvPr>
        </p:nvSpPr>
        <p:spPr/>
        <p:txBody>
          <a:bodyPr/>
          <a:lstStyle/>
          <a:p>
            <a:fld id="{D1A7C10A-74DE-42A3-B32F-F15583BC9DB5}" type="slidenum">
              <a:rPr lang="de-DE" smtClean="0"/>
              <a:t>‹Nr.›</a:t>
            </a:fld>
            <a:endParaRPr lang="de-DE"/>
          </a:p>
        </p:txBody>
      </p:sp>
    </p:spTree>
    <p:extLst>
      <p:ext uri="{BB962C8B-B14F-4D97-AF65-F5344CB8AC3E}">
        <p14:creationId xmlns:p14="http://schemas.microsoft.com/office/powerpoint/2010/main" val="1512531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09D1CD-9404-4B45-9A2A-F942ED6778C0}"/>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67C1C97F-C56A-4D5E-B430-D12191A5B487}"/>
              </a:ext>
            </a:extLst>
          </p:cNvPr>
          <p:cNvSpPr>
            <a:spLocks noGrp="1"/>
          </p:cNvSpPr>
          <p:nvPr>
            <p:ph type="dt" sz="half" idx="10"/>
          </p:nvPr>
        </p:nvSpPr>
        <p:spPr/>
        <p:txBody>
          <a:bodyPr/>
          <a:lstStyle/>
          <a:p>
            <a:fld id="{C637A81E-B49C-4EC0-91D8-868A9D241217}" type="datetime1">
              <a:rPr lang="de-DE" smtClean="0"/>
              <a:t>25.01.2022</a:t>
            </a:fld>
            <a:endParaRPr lang="de-DE"/>
          </a:p>
        </p:txBody>
      </p:sp>
      <p:sp>
        <p:nvSpPr>
          <p:cNvPr id="4" name="Fußzeilenplatzhalter 3">
            <a:extLst>
              <a:ext uri="{FF2B5EF4-FFF2-40B4-BE49-F238E27FC236}">
                <a16:creationId xmlns:a16="http://schemas.microsoft.com/office/drawing/2014/main" id="{208309E1-5DC3-4558-8B91-D19B55BF4AC8}"/>
              </a:ext>
            </a:extLst>
          </p:cNvPr>
          <p:cNvSpPr>
            <a:spLocks noGrp="1"/>
          </p:cNvSpPr>
          <p:nvPr>
            <p:ph type="ftr" sz="quarter" idx="11"/>
          </p:nvPr>
        </p:nvSpPr>
        <p:spPr/>
        <p:txBody>
          <a:bodyPr/>
          <a:lstStyle/>
          <a:p>
            <a:r>
              <a:rPr lang="de-DE" dirty="0"/>
              <a:t>Mit ♡ erstellt von der eMBIS Akademie</a:t>
            </a:r>
          </a:p>
        </p:txBody>
      </p:sp>
      <p:sp>
        <p:nvSpPr>
          <p:cNvPr id="5" name="Foliennummernplatzhalter 4">
            <a:extLst>
              <a:ext uri="{FF2B5EF4-FFF2-40B4-BE49-F238E27FC236}">
                <a16:creationId xmlns:a16="http://schemas.microsoft.com/office/drawing/2014/main" id="{6B2E4137-2544-427B-9437-EFD65770211B}"/>
              </a:ext>
            </a:extLst>
          </p:cNvPr>
          <p:cNvSpPr>
            <a:spLocks noGrp="1"/>
          </p:cNvSpPr>
          <p:nvPr>
            <p:ph type="sldNum" sz="quarter" idx="12"/>
          </p:nvPr>
        </p:nvSpPr>
        <p:spPr/>
        <p:txBody>
          <a:bodyPr/>
          <a:lstStyle/>
          <a:p>
            <a:fld id="{D1A7C10A-74DE-42A3-B32F-F15583BC9DB5}" type="slidenum">
              <a:rPr lang="de-DE" smtClean="0"/>
              <a:t>‹Nr.›</a:t>
            </a:fld>
            <a:endParaRPr lang="de-DE"/>
          </a:p>
        </p:txBody>
      </p:sp>
    </p:spTree>
    <p:extLst>
      <p:ext uri="{BB962C8B-B14F-4D97-AF65-F5344CB8AC3E}">
        <p14:creationId xmlns:p14="http://schemas.microsoft.com/office/powerpoint/2010/main" val="3689348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80C8C7DF-201E-45CA-8DC1-CB02762A6CA6}"/>
              </a:ext>
            </a:extLst>
          </p:cNvPr>
          <p:cNvSpPr>
            <a:spLocks noGrp="1"/>
          </p:cNvSpPr>
          <p:nvPr>
            <p:ph type="dt" sz="half" idx="10"/>
          </p:nvPr>
        </p:nvSpPr>
        <p:spPr/>
        <p:txBody>
          <a:bodyPr/>
          <a:lstStyle/>
          <a:p>
            <a:fld id="{9B21C5F7-8C36-4D8D-A317-B99D0D75B1C9}" type="datetime1">
              <a:rPr lang="de-DE" smtClean="0"/>
              <a:t>25.01.2022</a:t>
            </a:fld>
            <a:endParaRPr lang="de-DE"/>
          </a:p>
        </p:txBody>
      </p:sp>
      <p:sp>
        <p:nvSpPr>
          <p:cNvPr id="3" name="Fußzeilenplatzhalter 2">
            <a:extLst>
              <a:ext uri="{FF2B5EF4-FFF2-40B4-BE49-F238E27FC236}">
                <a16:creationId xmlns:a16="http://schemas.microsoft.com/office/drawing/2014/main" id="{B8B1762C-E9BC-4559-A980-D22AC57CC5E0}"/>
              </a:ext>
            </a:extLst>
          </p:cNvPr>
          <p:cNvSpPr>
            <a:spLocks noGrp="1"/>
          </p:cNvSpPr>
          <p:nvPr>
            <p:ph type="ftr" sz="quarter" idx="11"/>
          </p:nvPr>
        </p:nvSpPr>
        <p:spPr/>
        <p:txBody>
          <a:bodyPr/>
          <a:lstStyle/>
          <a:p>
            <a:r>
              <a:rPr lang="de-DE" dirty="0"/>
              <a:t>Mit ♡ erstellt von der eMBIS Akademie</a:t>
            </a:r>
          </a:p>
        </p:txBody>
      </p:sp>
      <p:sp>
        <p:nvSpPr>
          <p:cNvPr id="4" name="Foliennummernplatzhalter 3">
            <a:extLst>
              <a:ext uri="{FF2B5EF4-FFF2-40B4-BE49-F238E27FC236}">
                <a16:creationId xmlns:a16="http://schemas.microsoft.com/office/drawing/2014/main" id="{F39F7F09-B020-49ED-A989-B98D7B202004}"/>
              </a:ext>
            </a:extLst>
          </p:cNvPr>
          <p:cNvSpPr>
            <a:spLocks noGrp="1"/>
          </p:cNvSpPr>
          <p:nvPr>
            <p:ph type="sldNum" sz="quarter" idx="12"/>
          </p:nvPr>
        </p:nvSpPr>
        <p:spPr/>
        <p:txBody>
          <a:bodyPr/>
          <a:lstStyle/>
          <a:p>
            <a:fld id="{D1A7C10A-74DE-42A3-B32F-F15583BC9DB5}" type="slidenum">
              <a:rPr lang="de-DE" smtClean="0"/>
              <a:t>‹Nr.›</a:t>
            </a:fld>
            <a:endParaRPr lang="de-DE"/>
          </a:p>
        </p:txBody>
      </p:sp>
    </p:spTree>
    <p:extLst>
      <p:ext uri="{BB962C8B-B14F-4D97-AF65-F5344CB8AC3E}">
        <p14:creationId xmlns:p14="http://schemas.microsoft.com/office/powerpoint/2010/main" val="124293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7A3F3019-4ED8-4E34-A85F-56DB1A862B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dirty="0"/>
              <a:t>Mastertitelformat bearbeiten</a:t>
            </a:r>
          </a:p>
        </p:txBody>
      </p:sp>
      <p:sp>
        <p:nvSpPr>
          <p:cNvPr id="3" name="Textplatzhalter 2">
            <a:extLst>
              <a:ext uri="{FF2B5EF4-FFF2-40B4-BE49-F238E27FC236}">
                <a16:creationId xmlns:a16="http://schemas.microsoft.com/office/drawing/2014/main" id="{A179C632-A4B2-42AE-A959-EBCF0FFE35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805EEDCB-A97A-4465-8881-7B5679FAC55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rgbClr val="D9D9D9"/>
                </a:solidFill>
              </a:defRPr>
            </a:lvl1pPr>
          </a:lstStyle>
          <a:p>
            <a:fld id="{C7042DD7-3B3C-4AD1-9569-5633D482ADC1}" type="datetime1">
              <a:rPr lang="de-DE" smtClean="0"/>
              <a:t>25.01.2022</a:t>
            </a:fld>
            <a:endParaRPr lang="de-DE"/>
          </a:p>
        </p:txBody>
      </p:sp>
      <p:sp>
        <p:nvSpPr>
          <p:cNvPr id="5" name="Fußzeilenplatzhalter 4">
            <a:extLst>
              <a:ext uri="{FF2B5EF4-FFF2-40B4-BE49-F238E27FC236}">
                <a16:creationId xmlns:a16="http://schemas.microsoft.com/office/drawing/2014/main" id="{21D7C753-1A8B-4296-B774-2685FF6B50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rgbClr val="D9D9D9"/>
                </a:solidFill>
              </a:defRPr>
            </a:lvl1pPr>
          </a:lstStyle>
          <a:p>
            <a:r>
              <a:rPr lang="de-DE" dirty="0"/>
              <a:t>Mit ♡ erstellt von der eMBIS Akademie</a:t>
            </a:r>
          </a:p>
        </p:txBody>
      </p:sp>
      <p:sp>
        <p:nvSpPr>
          <p:cNvPr id="6" name="Foliennummernplatzhalter 5">
            <a:extLst>
              <a:ext uri="{FF2B5EF4-FFF2-40B4-BE49-F238E27FC236}">
                <a16:creationId xmlns:a16="http://schemas.microsoft.com/office/drawing/2014/main" id="{400AB242-860F-4538-8093-F2CABB88ED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rgbClr val="D9D9D9"/>
                </a:solidFill>
              </a:defRPr>
            </a:lvl1pPr>
          </a:lstStyle>
          <a:p>
            <a:fld id="{D1A7C10A-74DE-42A3-B32F-F15583BC9DB5}" type="slidenum">
              <a:rPr lang="de-DE" smtClean="0"/>
              <a:pPr/>
              <a:t>‹Nr.›</a:t>
            </a:fld>
            <a:endParaRPr lang="de-DE"/>
          </a:p>
        </p:txBody>
      </p:sp>
    </p:spTree>
    <p:extLst>
      <p:ext uri="{BB962C8B-B14F-4D97-AF65-F5344CB8AC3E}">
        <p14:creationId xmlns:p14="http://schemas.microsoft.com/office/powerpoint/2010/main" val="19275409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6" r:id="rId3"/>
    <p:sldLayoutId id="2147483657" r:id="rId4"/>
    <p:sldLayoutId id="2147483652" r:id="rId5"/>
    <p:sldLayoutId id="2147483653" r:id="rId6"/>
    <p:sldLayoutId id="2147483654" r:id="rId7"/>
    <p:sldLayoutId id="2147483655" r:id="rId8"/>
  </p:sldLayoutIdLst>
  <p:hf hdr="0"/>
  <p:txStyles>
    <p:titleStyle>
      <a:lvl1pPr algn="l" defTabSz="914400" rtl="0" eaLnBrk="1" latinLnBrk="0" hangingPunct="1">
        <a:lnSpc>
          <a:spcPct val="90000"/>
        </a:lnSpc>
        <a:spcBef>
          <a:spcPct val="0"/>
        </a:spcBef>
        <a:buNone/>
        <a:defRPr sz="4400" kern="1200">
          <a:solidFill>
            <a:srgbClr val="006EB6"/>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5D6163"/>
          </a:solidFill>
          <a:latin typeface="+mn-lt"/>
          <a:ea typeface="+mn-ea"/>
          <a:cs typeface="+mn-cs"/>
        </a:defRPr>
      </a:lvl1pPr>
      <a:lvl2pPr marL="361950" indent="-276225" algn="l" defTabSz="914400" rtl="0" eaLnBrk="1" latinLnBrk="0" hangingPunct="1">
        <a:lnSpc>
          <a:spcPct val="90000"/>
        </a:lnSpc>
        <a:spcBef>
          <a:spcPts val="500"/>
        </a:spcBef>
        <a:buFont typeface="Arial" panose="020B0604020202020204" pitchFamily="34" charset="0"/>
        <a:buChar char="•"/>
        <a:defRPr sz="2400" kern="1200">
          <a:solidFill>
            <a:srgbClr val="5D6163"/>
          </a:solidFill>
          <a:latin typeface="+mn-lt"/>
          <a:ea typeface="+mn-ea"/>
          <a:cs typeface="+mn-cs"/>
        </a:defRPr>
      </a:lvl2pPr>
      <a:lvl3pPr marL="715963" indent="-266700" algn="l" defTabSz="914400" rtl="0" eaLnBrk="1" latinLnBrk="0" hangingPunct="1">
        <a:lnSpc>
          <a:spcPct val="90000"/>
        </a:lnSpc>
        <a:spcBef>
          <a:spcPts val="500"/>
        </a:spcBef>
        <a:buFont typeface="Arial" panose="020B0604020202020204" pitchFamily="34" charset="0"/>
        <a:buChar char="•"/>
        <a:tabLst>
          <a:tab pos="715963" algn="l"/>
        </a:tabLst>
        <a:defRPr sz="2000" kern="1200">
          <a:solidFill>
            <a:srgbClr val="5D6163"/>
          </a:solidFill>
          <a:latin typeface="+mn-lt"/>
          <a:ea typeface="+mn-ea"/>
          <a:cs typeface="+mn-cs"/>
        </a:defRPr>
      </a:lvl3pPr>
      <a:lvl4pPr marL="1077913" indent="-276225" algn="l" defTabSz="914400" rtl="0" eaLnBrk="1" latinLnBrk="0" hangingPunct="1">
        <a:lnSpc>
          <a:spcPct val="90000"/>
        </a:lnSpc>
        <a:spcBef>
          <a:spcPts val="500"/>
        </a:spcBef>
        <a:buFont typeface="Arial" panose="020B0604020202020204" pitchFamily="34" charset="0"/>
        <a:buChar char="•"/>
        <a:defRPr sz="1800" kern="1200">
          <a:solidFill>
            <a:srgbClr val="5D6163"/>
          </a:solidFill>
          <a:latin typeface="+mn-lt"/>
          <a:ea typeface="+mn-ea"/>
          <a:cs typeface="+mn-cs"/>
        </a:defRPr>
      </a:lvl4pPr>
      <a:lvl5pPr marL="1431925" indent="-266700" algn="l" defTabSz="914400" rtl="0" eaLnBrk="1" latinLnBrk="0" hangingPunct="1">
        <a:lnSpc>
          <a:spcPct val="90000"/>
        </a:lnSpc>
        <a:spcBef>
          <a:spcPts val="500"/>
        </a:spcBef>
        <a:buFont typeface="Arial" panose="020B0604020202020204" pitchFamily="34" charset="0"/>
        <a:buChar char="•"/>
        <a:defRPr sz="1800" kern="1200">
          <a:solidFill>
            <a:srgbClr val="5D616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xovi.de/" TargetMode="External"/><Relationship Id="rId2" Type="http://schemas.openxmlformats.org/officeDocument/2006/relationships/hyperlink" Target="https://www.sistrix.de/" TargetMode="External"/><Relationship Id="rId1" Type="http://schemas.openxmlformats.org/officeDocument/2006/relationships/slideLayout" Target="../slideLayouts/slideLayout3.xml"/><Relationship Id="rId4" Type="http://schemas.openxmlformats.org/officeDocument/2006/relationships/hyperlink" Target="https://de.semrush.com/"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xovi.de/" TargetMode="External"/><Relationship Id="rId2" Type="http://schemas.openxmlformats.org/officeDocument/2006/relationships/hyperlink" Target="https://www.sistrix.de/" TargetMode="External"/><Relationship Id="rId1" Type="http://schemas.openxmlformats.org/officeDocument/2006/relationships/slideLayout" Target="../slideLayouts/slideLayout3.xml"/><Relationship Id="rId4" Type="http://schemas.openxmlformats.org/officeDocument/2006/relationships/hyperlink" Target="https://de.semrush.com/"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search.google.com/search-console/about?hl=de" TargetMode="Externa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pixabay.com/de/users/lalmch-1026205/?utm_source=link-attribution&amp;utm_medium=referral&amp;utm_campaign=image&amp;utm_content=767776" TargetMode="External"/><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hyperlink" Target="https://pixabay.com/de/?utm_source=link-attribution&amp;utm_medium=referral&amp;utm_campaign=image&amp;utm_content=767776"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pixabay.com/de/users/tumisu-148124/?utm_source=link-attribution&amp;utm_medium=referral&amp;utm_campaign=image&amp;utm_content=5837248" TargetMode="External"/><Relationship Id="rId2" Type="http://schemas.openxmlformats.org/officeDocument/2006/relationships/image" Target="../media/image3.png"/><Relationship Id="rId1" Type="http://schemas.openxmlformats.org/officeDocument/2006/relationships/slideLayout" Target="../slideLayouts/slideLayout5.xml"/><Relationship Id="rId4" Type="http://schemas.openxmlformats.org/officeDocument/2006/relationships/hyperlink" Target="https://pixabay.com/de/?utm_source=link-attribution&amp;utm_medium=referral&amp;utm_campaign=image&amp;utm_content=5837248"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search.google.com/search-console/about?hl=de"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s://search.google.com/search-console/about?hl=de"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search.google.com/search-console/about?hl=de" TargetMode="External"/><Relationship Id="rId2" Type="http://schemas.openxmlformats.org/officeDocument/2006/relationships/hyperlink" Target="https://developers.google.com/speed/pagespeed/insights/"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2E498C-8853-43B6-8A88-8271A255B509}"/>
              </a:ext>
            </a:extLst>
          </p:cNvPr>
          <p:cNvSpPr>
            <a:spLocks noGrp="1"/>
          </p:cNvSpPr>
          <p:nvPr>
            <p:ph type="ctrTitle"/>
          </p:nvPr>
        </p:nvSpPr>
        <p:spPr/>
        <p:txBody>
          <a:bodyPr>
            <a:normAutofit fontScale="90000"/>
          </a:bodyPr>
          <a:lstStyle/>
          <a:p>
            <a:r>
              <a:rPr lang="de-DE" dirty="0"/>
              <a:t>Die wichtigsten SEO-Metriken die Sie kennen müssen!</a:t>
            </a:r>
          </a:p>
        </p:txBody>
      </p:sp>
      <p:sp>
        <p:nvSpPr>
          <p:cNvPr id="3" name="Untertitel 2">
            <a:extLst>
              <a:ext uri="{FF2B5EF4-FFF2-40B4-BE49-F238E27FC236}">
                <a16:creationId xmlns:a16="http://schemas.microsoft.com/office/drawing/2014/main" id="{38C12955-3BF0-49DA-9BE0-845F8E6B84BB}"/>
              </a:ext>
            </a:extLst>
          </p:cNvPr>
          <p:cNvSpPr>
            <a:spLocks noGrp="1"/>
          </p:cNvSpPr>
          <p:nvPr>
            <p:ph type="subTitle" idx="1"/>
          </p:nvPr>
        </p:nvSpPr>
        <p:spPr/>
        <p:txBody>
          <a:bodyPr/>
          <a:lstStyle/>
          <a:p>
            <a:r>
              <a:rPr lang="de-DE" dirty="0"/>
              <a:t>Checkliste Basis-SEO-Metriken</a:t>
            </a:r>
          </a:p>
        </p:txBody>
      </p:sp>
      <p:sp>
        <p:nvSpPr>
          <p:cNvPr id="4" name="Datumsplatzhalter 3">
            <a:extLst>
              <a:ext uri="{FF2B5EF4-FFF2-40B4-BE49-F238E27FC236}">
                <a16:creationId xmlns:a16="http://schemas.microsoft.com/office/drawing/2014/main" id="{57BE63A2-DE06-4758-AB60-620C7A89684B}"/>
              </a:ext>
            </a:extLst>
          </p:cNvPr>
          <p:cNvSpPr>
            <a:spLocks noGrp="1"/>
          </p:cNvSpPr>
          <p:nvPr>
            <p:ph type="dt" sz="half" idx="10"/>
          </p:nvPr>
        </p:nvSpPr>
        <p:spPr/>
        <p:txBody>
          <a:bodyPr/>
          <a:lstStyle/>
          <a:p>
            <a:fld id="{AA89D9E4-6323-4244-94FC-2BB06192F17B}" type="datetime1">
              <a:rPr lang="de-DE" smtClean="0"/>
              <a:t>25.01.2022</a:t>
            </a:fld>
            <a:endParaRPr lang="de-DE" dirty="0"/>
          </a:p>
        </p:txBody>
      </p:sp>
      <p:sp>
        <p:nvSpPr>
          <p:cNvPr id="5" name="Fußzeilenplatzhalter 4">
            <a:extLst>
              <a:ext uri="{FF2B5EF4-FFF2-40B4-BE49-F238E27FC236}">
                <a16:creationId xmlns:a16="http://schemas.microsoft.com/office/drawing/2014/main" id="{C54962BB-844D-46BC-9FDA-E228C566D5DD}"/>
              </a:ext>
            </a:extLst>
          </p:cNvPr>
          <p:cNvSpPr>
            <a:spLocks noGrp="1"/>
          </p:cNvSpPr>
          <p:nvPr>
            <p:ph type="ftr" sz="quarter" idx="11"/>
          </p:nvPr>
        </p:nvSpPr>
        <p:spPr/>
        <p:txBody>
          <a:bodyPr/>
          <a:lstStyle/>
          <a:p>
            <a:r>
              <a:rPr lang="de-DE" dirty="0"/>
              <a:t>Mit ♡ erstellt von der eMBIS Akademie</a:t>
            </a:r>
          </a:p>
        </p:txBody>
      </p:sp>
      <p:sp>
        <p:nvSpPr>
          <p:cNvPr id="6" name="Foliennummernplatzhalter 5">
            <a:extLst>
              <a:ext uri="{FF2B5EF4-FFF2-40B4-BE49-F238E27FC236}">
                <a16:creationId xmlns:a16="http://schemas.microsoft.com/office/drawing/2014/main" id="{9BF63647-A765-40BB-B927-A677481394DA}"/>
              </a:ext>
            </a:extLst>
          </p:cNvPr>
          <p:cNvSpPr>
            <a:spLocks noGrp="1"/>
          </p:cNvSpPr>
          <p:nvPr>
            <p:ph type="sldNum" sz="quarter" idx="12"/>
          </p:nvPr>
        </p:nvSpPr>
        <p:spPr/>
        <p:txBody>
          <a:bodyPr/>
          <a:lstStyle/>
          <a:p>
            <a:fld id="{D1A7C10A-74DE-42A3-B32F-F15583BC9DB5}" type="slidenum">
              <a:rPr lang="de-DE" smtClean="0"/>
              <a:t>1</a:t>
            </a:fld>
            <a:endParaRPr lang="de-DE"/>
          </a:p>
        </p:txBody>
      </p:sp>
    </p:spTree>
    <p:extLst>
      <p:ext uri="{BB962C8B-B14F-4D97-AF65-F5344CB8AC3E}">
        <p14:creationId xmlns:p14="http://schemas.microsoft.com/office/powerpoint/2010/main" val="8585956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63F0CF-9504-4EB1-BC58-0CB652FE822B}"/>
              </a:ext>
            </a:extLst>
          </p:cNvPr>
          <p:cNvSpPr>
            <a:spLocks noGrp="1"/>
          </p:cNvSpPr>
          <p:nvPr>
            <p:ph type="title"/>
          </p:nvPr>
        </p:nvSpPr>
        <p:spPr/>
        <p:txBody>
          <a:bodyPr/>
          <a:lstStyle/>
          <a:p>
            <a:r>
              <a:rPr lang="de-DE" dirty="0"/>
              <a:t>Backlinks und verweisende Domains</a:t>
            </a:r>
          </a:p>
        </p:txBody>
      </p:sp>
      <p:sp>
        <p:nvSpPr>
          <p:cNvPr id="3" name="Inhaltsplatzhalter 2">
            <a:extLst>
              <a:ext uri="{FF2B5EF4-FFF2-40B4-BE49-F238E27FC236}">
                <a16:creationId xmlns:a16="http://schemas.microsoft.com/office/drawing/2014/main" id="{A30B2446-FB5B-4AD0-9774-7BE3A4D892BC}"/>
              </a:ext>
            </a:extLst>
          </p:cNvPr>
          <p:cNvSpPr>
            <a:spLocks noGrp="1"/>
          </p:cNvSpPr>
          <p:nvPr>
            <p:ph idx="1"/>
          </p:nvPr>
        </p:nvSpPr>
        <p:spPr>
          <a:xfrm>
            <a:off x="838200" y="1825625"/>
            <a:ext cx="10515600" cy="3276214"/>
          </a:xfrm>
        </p:spPr>
        <p:txBody>
          <a:bodyPr>
            <a:noAutofit/>
          </a:bodyPr>
          <a:lstStyle/>
          <a:p>
            <a:r>
              <a:rPr lang="de-DE" sz="2400" dirty="0"/>
              <a:t>Die Anzahl der </a:t>
            </a:r>
            <a:r>
              <a:rPr lang="de-DE" sz="2400" b="1" dirty="0"/>
              <a:t>Backlinks</a:t>
            </a:r>
            <a:r>
              <a:rPr lang="de-DE" sz="2400" dirty="0"/>
              <a:t> umfasst alle Links von externen Quellen (</a:t>
            </a:r>
            <a:r>
              <a:rPr lang="de-DE" sz="2400" b="1" dirty="0"/>
              <a:t>Linkpopularität</a:t>
            </a:r>
            <a:r>
              <a:rPr lang="de-DE" sz="2400" dirty="0"/>
              <a:t>), die auf Ihre Website verweisen. Verweisende Domains stellen die Anzahl der eindeutigen Domains dar, von denen Sie eingehende Links haben (</a:t>
            </a:r>
            <a:r>
              <a:rPr lang="de-DE" sz="2400" b="1" dirty="0"/>
              <a:t>Domainpopularität</a:t>
            </a:r>
            <a:r>
              <a:rPr lang="de-DE" sz="2400" dirty="0"/>
              <a:t>). Haben Sie mehrere Links von derselben Domain auf Ihrer Website, wird das im Rahmen der Domainpopularität nur als ein Link gezählt.</a:t>
            </a:r>
          </a:p>
          <a:p>
            <a:r>
              <a:rPr lang="de-DE" sz="2400" dirty="0"/>
              <a:t>Die Qualität der Backlinks ist wichtiger als die Quantität. Flapsig ausgedrückt heißt das: Zehn Links von hochwertigen und maßgeblichen Domains sind wertvoller als 100 Backlinks von durchschnittlichen oder minderwertigen Domains.</a:t>
            </a:r>
          </a:p>
        </p:txBody>
      </p:sp>
      <p:sp>
        <p:nvSpPr>
          <p:cNvPr id="4" name="Datumsplatzhalter 3">
            <a:extLst>
              <a:ext uri="{FF2B5EF4-FFF2-40B4-BE49-F238E27FC236}">
                <a16:creationId xmlns:a16="http://schemas.microsoft.com/office/drawing/2014/main" id="{5BDA07AA-422C-4E31-B62F-22DD986AF232}"/>
              </a:ext>
            </a:extLst>
          </p:cNvPr>
          <p:cNvSpPr>
            <a:spLocks noGrp="1"/>
          </p:cNvSpPr>
          <p:nvPr>
            <p:ph type="dt" sz="half" idx="10"/>
          </p:nvPr>
        </p:nvSpPr>
        <p:spPr/>
        <p:txBody>
          <a:bodyPr/>
          <a:lstStyle/>
          <a:p>
            <a:fld id="{09C6AA02-C35B-4E8C-A6CC-B0FBE3C6543D}" type="datetime1">
              <a:rPr lang="de-DE" smtClean="0"/>
              <a:t>25.01.2022</a:t>
            </a:fld>
            <a:endParaRPr lang="de-DE"/>
          </a:p>
        </p:txBody>
      </p:sp>
      <p:sp>
        <p:nvSpPr>
          <p:cNvPr id="5" name="Fußzeilenplatzhalter 4">
            <a:extLst>
              <a:ext uri="{FF2B5EF4-FFF2-40B4-BE49-F238E27FC236}">
                <a16:creationId xmlns:a16="http://schemas.microsoft.com/office/drawing/2014/main" id="{9C3F0B19-B336-462F-AD58-9D1246042689}"/>
              </a:ext>
            </a:extLst>
          </p:cNvPr>
          <p:cNvSpPr>
            <a:spLocks noGrp="1"/>
          </p:cNvSpPr>
          <p:nvPr>
            <p:ph type="ftr" sz="quarter" idx="11"/>
          </p:nvPr>
        </p:nvSpPr>
        <p:spPr/>
        <p:txBody>
          <a:bodyPr/>
          <a:lstStyle/>
          <a:p>
            <a:r>
              <a:rPr lang="de-DE"/>
              <a:t>Mit ♡ erstellt von der eMBIS Akademie</a:t>
            </a:r>
            <a:endParaRPr lang="de-DE" dirty="0"/>
          </a:p>
        </p:txBody>
      </p:sp>
      <p:sp>
        <p:nvSpPr>
          <p:cNvPr id="6" name="Foliennummernplatzhalter 5">
            <a:extLst>
              <a:ext uri="{FF2B5EF4-FFF2-40B4-BE49-F238E27FC236}">
                <a16:creationId xmlns:a16="http://schemas.microsoft.com/office/drawing/2014/main" id="{5150F62C-EFE6-4FAE-80AE-C51D22B4609A}"/>
              </a:ext>
            </a:extLst>
          </p:cNvPr>
          <p:cNvSpPr>
            <a:spLocks noGrp="1"/>
          </p:cNvSpPr>
          <p:nvPr>
            <p:ph type="sldNum" sz="quarter" idx="12"/>
          </p:nvPr>
        </p:nvSpPr>
        <p:spPr/>
        <p:txBody>
          <a:bodyPr/>
          <a:lstStyle/>
          <a:p>
            <a:fld id="{D1A7C10A-74DE-42A3-B32F-F15583BC9DB5}" type="slidenum">
              <a:rPr lang="de-DE" smtClean="0"/>
              <a:t>10</a:t>
            </a:fld>
            <a:endParaRPr lang="de-DE"/>
          </a:p>
        </p:txBody>
      </p:sp>
      <p:sp>
        <p:nvSpPr>
          <p:cNvPr id="7" name="Inhaltsplatzhalter 2">
            <a:extLst>
              <a:ext uri="{FF2B5EF4-FFF2-40B4-BE49-F238E27FC236}">
                <a16:creationId xmlns:a16="http://schemas.microsoft.com/office/drawing/2014/main" id="{E1909BCA-40C7-4AB4-A787-62DAB8CB260F}"/>
              </a:ext>
            </a:extLst>
          </p:cNvPr>
          <p:cNvSpPr txBox="1">
            <a:spLocks/>
          </p:cNvSpPr>
          <p:nvPr/>
        </p:nvSpPr>
        <p:spPr>
          <a:xfrm>
            <a:off x="838200" y="5315484"/>
            <a:ext cx="10515600" cy="858891"/>
          </a:xfrm>
          <a:prstGeom prst="rect">
            <a:avLst/>
          </a:prstGeom>
          <a:solidFill>
            <a:schemeClr val="bg1">
              <a:lumMod val="95000"/>
            </a:schemeClr>
          </a:solidFill>
        </p:spPr>
        <p:txBody>
          <a:bodyPr vert="horz" lIns="91440" tIns="45720" rIns="91440" bIns="45720" rtlCol="0" anchor="ctr" anchorCtr="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5D6163"/>
                </a:solidFill>
                <a:latin typeface="+mn-lt"/>
                <a:ea typeface="+mn-ea"/>
                <a:cs typeface="+mn-cs"/>
              </a:defRPr>
            </a:lvl1pPr>
            <a:lvl2pPr marL="361950" indent="-276225" algn="l" defTabSz="914400" rtl="0" eaLnBrk="1" latinLnBrk="0" hangingPunct="1">
              <a:lnSpc>
                <a:spcPct val="90000"/>
              </a:lnSpc>
              <a:spcBef>
                <a:spcPts val="500"/>
              </a:spcBef>
              <a:buFont typeface="Arial" panose="020B0604020202020204" pitchFamily="34" charset="0"/>
              <a:buChar char="•"/>
              <a:defRPr sz="2400" kern="1200">
                <a:solidFill>
                  <a:srgbClr val="5D6163"/>
                </a:solidFill>
                <a:latin typeface="+mn-lt"/>
                <a:ea typeface="+mn-ea"/>
                <a:cs typeface="+mn-cs"/>
              </a:defRPr>
            </a:lvl2pPr>
            <a:lvl3pPr marL="715963" indent="-266700" algn="l" defTabSz="914400" rtl="0" eaLnBrk="1" latinLnBrk="0" hangingPunct="1">
              <a:lnSpc>
                <a:spcPct val="90000"/>
              </a:lnSpc>
              <a:spcBef>
                <a:spcPts val="500"/>
              </a:spcBef>
              <a:buFont typeface="Arial" panose="020B0604020202020204" pitchFamily="34" charset="0"/>
              <a:buChar char="•"/>
              <a:tabLst>
                <a:tab pos="715963" algn="l"/>
              </a:tabLst>
              <a:defRPr sz="2000" kern="1200">
                <a:solidFill>
                  <a:srgbClr val="5D6163"/>
                </a:solidFill>
                <a:latin typeface="+mn-lt"/>
                <a:ea typeface="+mn-ea"/>
                <a:cs typeface="+mn-cs"/>
              </a:defRPr>
            </a:lvl3pPr>
            <a:lvl4pPr marL="1077913" indent="-276225" algn="l" defTabSz="914400" rtl="0" eaLnBrk="1" latinLnBrk="0" hangingPunct="1">
              <a:lnSpc>
                <a:spcPct val="90000"/>
              </a:lnSpc>
              <a:spcBef>
                <a:spcPts val="500"/>
              </a:spcBef>
              <a:buFont typeface="Arial" panose="020B0604020202020204" pitchFamily="34" charset="0"/>
              <a:buChar char="•"/>
              <a:defRPr sz="1800" kern="1200">
                <a:solidFill>
                  <a:srgbClr val="5D6163"/>
                </a:solidFill>
                <a:latin typeface="+mn-lt"/>
                <a:ea typeface="+mn-ea"/>
                <a:cs typeface="+mn-cs"/>
              </a:defRPr>
            </a:lvl4pPr>
            <a:lvl5pPr marL="1431925" indent="-266700" algn="l" defTabSz="914400" rtl="0" eaLnBrk="1" latinLnBrk="0" hangingPunct="1">
              <a:lnSpc>
                <a:spcPct val="90000"/>
              </a:lnSpc>
              <a:spcBef>
                <a:spcPts val="500"/>
              </a:spcBef>
              <a:buFont typeface="Arial" panose="020B0604020202020204" pitchFamily="34" charset="0"/>
              <a:buChar char="•"/>
              <a:defRPr sz="1800" kern="1200">
                <a:solidFill>
                  <a:srgbClr val="5D616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sz="2400" b="1" dirty="0"/>
              <a:t>Tool-Tipp zur Analyse: </a:t>
            </a:r>
            <a:br>
              <a:rPr lang="de-DE" sz="2400" dirty="0"/>
            </a:br>
            <a:r>
              <a:rPr lang="nl-NL" sz="2400" dirty="0"/>
              <a:t>komfortabe Auswertungen bieten hier SEO-Tools wie </a:t>
            </a:r>
            <a:r>
              <a:rPr lang="nl-NL" sz="2400" dirty="0">
                <a:hlinkClick r:id="rId2"/>
              </a:rPr>
              <a:t>SISTRIX</a:t>
            </a:r>
            <a:r>
              <a:rPr lang="nl-NL" sz="2400" dirty="0"/>
              <a:t>, </a:t>
            </a:r>
            <a:r>
              <a:rPr lang="nl-NL" sz="2400" dirty="0">
                <a:hlinkClick r:id="rId3"/>
              </a:rPr>
              <a:t>XOVI</a:t>
            </a:r>
            <a:r>
              <a:rPr lang="nl-NL" sz="2400" dirty="0"/>
              <a:t>, </a:t>
            </a:r>
            <a:r>
              <a:rPr lang="nl-NL" sz="2400" dirty="0">
                <a:hlinkClick r:id="rId4"/>
              </a:rPr>
              <a:t>SEMrush</a:t>
            </a:r>
            <a:r>
              <a:rPr lang="nl-NL" sz="2400" dirty="0"/>
              <a:t>, ect.</a:t>
            </a:r>
            <a:endParaRPr lang="de-DE" sz="2400" dirty="0"/>
          </a:p>
        </p:txBody>
      </p:sp>
    </p:spTree>
    <p:extLst>
      <p:ext uri="{BB962C8B-B14F-4D97-AF65-F5344CB8AC3E}">
        <p14:creationId xmlns:p14="http://schemas.microsoft.com/office/powerpoint/2010/main" val="1260297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63F0CF-9504-4EB1-BC58-0CB652FE822B}"/>
              </a:ext>
            </a:extLst>
          </p:cNvPr>
          <p:cNvSpPr>
            <a:spLocks noGrp="1"/>
          </p:cNvSpPr>
          <p:nvPr>
            <p:ph type="title"/>
          </p:nvPr>
        </p:nvSpPr>
        <p:spPr/>
        <p:txBody>
          <a:bodyPr/>
          <a:lstStyle/>
          <a:p>
            <a:r>
              <a:rPr lang="de-DE" dirty="0"/>
              <a:t>Keywords im Ranking</a:t>
            </a:r>
          </a:p>
        </p:txBody>
      </p:sp>
      <p:sp>
        <p:nvSpPr>
          <p:cNvPr id="3" name="Inhaltsplatzhalter 2">
            <a:extLst>
              <a:ext uri="{FF2B5EF4-FFF2-40B4-BE49-F238E27FC236}">
                <a16:creationId xmlns:a16="http://schemas.microsoft.com/office/drawing/2014/main" id="{A30B2446-FB5B-4AD0-9774-7BE3A4D892BC}"/>
              </a:ext>
            </a:extLst>
          </p:cNvPr>
          <p:cNvSpPr>
            <a:spLocks noGrp="1"/>
          </p:cNvSpPr>
          <p:nvPr>
            <p:ph idx="1"/>
          </p:nvPr>
        </p:nvSpPr>
        <p:spPr>
          <a:xfrm>
            <a:off x="838200" y="1825625"/>
            <a:ext cx="10515600" cy="3276214"/>
          </a:xfrm>
        </p:spPr>
        <p:txBody>
          <a:bodyPr>
            <a:noAutofit/>
          </a:bodyPr>
          <a:lstStyle/>
          <a:p>
            <a:r>
              <a:rPr lang="de-DE" sz="2400" dirty="0"/>
              <a:t>Während Sie an der Optimierung Ihrer Website arbeiten, um das </a:t>
            </a:r>
            <a:r>
              <a:rPr lang="de-DE" sz="2400" b="1" dirty="0"/>
              <a:t>Ranking für Ihre Ziel-Keywords</a:t>
            </a:r>
            <a:r>
              <a:rPr lang="de-DE" sz="2400" dirty="0"/>
              <a:t> zu optimieren, sollten Sie überwachen, wie sich Ihr Ranking für diese Keywords ändert.</a:t>
            </a:r>
          </a:p>
          <a:p>
            <a:r>
              <a:rPr lang="de-DE" sz="2400" dirty="0"/>
              <a:t>Denkbare Berichte wären z.B.:</a:t>
            </a:r>
          </a:p>
          <a:p>
            <a:pPr lvl="1"/>
            <a:r>
              <a:rPr lang="de-DE" sz="2000" dirty="0"/>
              <a:t>Keywords, mit denen Sie in den Top 3 bei Google erscheinen.</a:t>
            </a:r>
          </a:p>
          <a:p>
            <a:pPr lvl="1"/>
            <a:r>
              <a:rPr lang="de-DE" sz="2000" dirty="0"/>
              <a:t>Keywords, mit denen Sie auf Seite 1 bei Google erscheinen.</a:t>
            </a:r>
          </a:p>
          <a:p>
            <a:pPr lvl="1"/>
            <a:r>
              <a:rPr lang="de-DE" sz="2000" dirty="0"/>
              <a:t>Keywords, mit denen Sie auf Seite 2 bei erscheinen und kurz vor dem Sprung auf Seite 1 sind.</a:t>
            </a:r>
          </a:p>
          <a:p>
            <a:pPr lvl="1"/>
            <a:r>
              <a:rPr lang="de-DE" sz="2000" dirty="0"/>
              <a:t>Positionen von Keywords, mit denen Sie ranken wollen, aber noch nicht (so weit vorne) erscheinen wie gewünscht. </a:t>
            </a:r>
          </a:p>
        </p:txBody>
      </p:sp>
      <p:sp>
        <p:nvSpPr>
          <p:cNvPr id="4" name="Datumsplatzhalter 3">
            <a:extLst>
              <a:ext uri="{FF2B5EF4-FFF2-40B4-BE49-F238E27FC236}">
                <a16:creationId xmlns:a16="http://schemas.microsoft.com/office/drawing/2014/main" id="{5BDA07AA-422C-4E31-B62F-22DD986AF232}"/>
              </a:ext>
            </a:extLst>
          </p:cNvPr>
          <p:cNvSpPr>
            <a:spLocks noGrp="1"/>
          </p:cNvSpPr>
          <p:nvPr>
            <p:ph type="dt" sz="half" idx="10"/>
          </p:nvPr>
        </p:nvSpPr>
        <p:spPr/>
        <p:txBody>
          <a:bodyPr/>
          <a:lstStyle/>
          <a:p>
            <a:fld id="{09C6AA02-C35B-4E8C-A6CC-B0FBE3C6543D}" type="datetime1">
              <a:rPr lang="de-DE" smtClean="0"/>
              <a:t>25.01.2022</a:t>
            </a:fld>
            <a:endParaRPr lang="de-DE"/>
          </a:p>
        </p:txBody>
      </p:sp>
      <p:sp>
        <p:nvSpPr>
          <p:cNvPr id="5" name="Fußzeilenplatzhalter 4">
            <a:extLst>
              <a:ext uri="{FF2B5EF4-FFF2-40B4-BE49-F238E27FC236}">
                <a16:creationId xmlns:a16="http://schemas.microsoft.com/office/drawing/2014/main" id="{9C3F0B19-B336-462F-AD58-9D1246042689}"/>
              </a:ext>
            </a:extLst>
          </p:cNvPr>
          <p:cNvSpPr>
            <a:spLocks noGrp="1"/>
          </p:cNvSpPr>
          <p:nvPr>
            <p:ph type="ftr" sz="quarter" idx="11"/>
          </p:nvPr>
        </p:nvSpPr>
        <p:spPr/>
        <p:txBody>
          <a:bodyPr/>
          <a:lstStyle/>
          <a:p>
            <a:r>
              <a:rPr lang="de-DE"/>
              <a:t>Mit ♡ erstellt von der eMBIS Akademie</a:t>
            </a:r>
            <a:endParaRPr lang="de-DE" dirty="0"/>
          </a:p>
        </p:txBody>
      </p:sp>
      <p:sp>
        <p:nvSpPr>
          <p:cNvPr id="6" name="Foliennummernplatzhalter 5">
            <a:extLst>
              <a:ext uri="{FF2B5EF4-FFF2-40B4-BE49-F238E27FC236}">
                <a16:creationId xmlns:a16="http://schemas.microsoft.com/office/drawing/2014/main" id="{5150F62C-EFE6-4FAE-80AE-C51D22B4609A}"/>
              </a:ext>
            </a:extLst>
          </p:cNvPr>
          <p:cNvSpPr>
            <a:spLocks noGrp="1"/>
          </p:cNvSpPr>
          <p:nvPr>
            <p:ph type="sldNum" sz="quarter" idx="12"/>
          </p:nvPr>
        </p:nvSpPr>
        <p:spPr/>
        <p:txBody>
          <a:bodyPr/>
          <a:lstStyle/>
          <a:p>
            <a:fld id="{D1A7C10A-74DE-42A3-B32F-F15583BC9DB5}" type="slidenum">
              <a:rPr lang="de-DE" smtClean="0"/>
              <a:t>11</a:t>
            </a:fld>
            <a:endParaRPr lang="de-DE"/>
          </a:p>
        </p:txBody>
      </p:sp>
      <p:sp>
        <p:nvSpPr>
          <p:cNvPr id="7" name="Inhaltsplatzhalter 2">
            <a:extLst>
              <a:ext uri="{FF2B5EF4-FFF2-40B4-BE49-F238E27FC236}">
                <a16:creationId xmlns:a16="http://schemas.microsoft.com/office/drawing/2014/main" id="{E1909BCA-40C7-4AB4-A787-62DAB8CB260F}"/>
              </a:ext>
            </a:extLst>
          </p:cNvPr>
          <p:cNvSpPr txBox="1">
            <a:spLocks/>
          </p:cNvSpPr>
          <p:nvPr/>
        </p:nvSpPr>
        <p:spPr>
          <a:xfrm>
            <a:off x="838200" y="5315484"/>
            <a:ext cx="10515600" cy="858891"/>
          </a:xfrm>
          <a:prstGeom prst="rect">
            <a:avLst/>
          </a:prstGeom>
          <a:solidFill>
            <a:schemeClr val="bg1">
              <a:lumMod val="95000"/>
            </a:schemeClr>
          </a:solidFill>
        </p:spPr>
        <p:txBody>
          <a:bodyPr vert="horz" lIns="91440" tIns="45720" rIns="91440" bIns="45720" rtlCol="0" anchor="ctr" anchorCtr="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5D6163"/>
                </a:solidFill>
                <a:latin typeface="+mn-lt"/>
                <a:ea typeface="+mn-ea"/>
                <a:cs typeface="+mn-cs"/>
              </a:defRPr>
            </a:lvl1pPr>
            <a:lvl2pPr marL="361950" indent="-276225" algn="l" defTabSz="914400" rtl="0" eaLnBrk="1" latinLnBrk="0" hangingPunct="1">
              <a:lnSpc>
                <a:spcPct val="90000"/>
              </a:lnSpc>
              <a:spcBef>
                <a:spcPts val="500"/>
              </a:spcBef>
              <a:buFont typeface="Arial" panose="020B0604020202020204" pitchFamily="34" charset="0"/>
              <a:buChar char="•"/>
              <a:defRPr sz="2400" kern="1200">
                <a:solidFill>
                  <a:srgbClr val="5D6163"/>
                </a:solidFill>
                <a:latin typeface="+mn-lt"/>
                <a:ea typeface="+mn-ea"/>
                <a:cs typeface="+mn-cs"/>
              </a:defRPr>
            </a:lvl2pPr>
            <a:lvl3pPr marL="715963" indent="-266700" algn="l" defTabSz="914400" rtl="0" eaLnBrk="1" latinLnBrk="0" hangingPunct="1">
              <a:lnSpc>
                <a:spcPct val="90000"/>
              </a:lnSpc>
              <a:spcBef>
                <a:spcPts val="500"/>
              </a:spcBef>
              <a:buFont typeface="Arial" panose="020B0604020202020204" pitchFamily="34" charset="0"/>
              <a:buChar char="•"/>
              <a:tabLst>
                <a:tab pos="715963" algn="l"/>
              </a:tabLst>
              <a:defRPr sz="2000" kern="1200">
                <a:solidFill>
                  <a:srgbClr val="5D6163"/>
                </a:solidFill>
                <a:latin typeface="+mn-lt"/>
                <a:ea typeface="+mn-ea"/>
                <a:cs typeface="+mn-cs"/>
              </a:defRPr>
            </a:lvl3pPr>
            <a:lvl4pPr marL="1077913" indent="-276225" algn="l" defTabSz="914400" rtl="0" eaLnBrk="1" latinLnBrk="0" hangingPunct="1">
              <a:lnSpc>
                <a:spcPct val="90000"/>
              </a:lnSpc>
              <a:spcBef>
                <a:spcPts val="500"/>
              </a:spcBef>
              <a:buFont typeface="Arial" panose="020B0604020202020204" pitchFamily="34" charset="0"/>
              <a:buChar char="•"/>
              <a:defRPr sz="1800" kern="1200">
                <a:solidFill>
                  <a:srgbClr val="5D6163"/>
                </a:solidFill>
                <a:latin typeface="+mn-lt"/>
                <a:ea typeface="+mn-ea"/>
                <a:cs typeface="+mn-cs"/>
              </a:defRPr>
            </a:lvl4pPr>
            <a:lvl5pPr marL="1431925" indent="-266700" algn="l" defTabSz="914400" rtl="0" eaLnBrk="1" latinLnBrk="0" hangingPunct="1">
              <a:lnSpc>
                <a:spcPct val="90000"/>
              </a:lnSpc>
              <a:spcBef>
                <a:spcPts val="500"/>
              </a:spcBef>
              <a:buFont typeface="Arial" panose="020B0604020202020204" pitchFamily="34" charset="0"/>
              <a:buChar char="•"/>
              <a:defRPr sz="1800" kern="1200">
                <a:solidFill>
                  <a:srgbClr val="5D616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sz="2400" b="1" dirty="0"/>
              <a:t>Tool-Tipp zur Analyse: </a:t>
            </a:r>
            <a:br>
              <a:rPr lang="de-DE" sz="2400" dirty="0"/>
            </a:br>
            <a:r>
              <a:rPr lang="nl-NL" sz="2400" dirty="0"/>
              <a:t>komfortabe Auswertungen bieten hier SEO-Tools wie </a:t>
            </a:r>
            <a:r>
              <a:rPr lang="nl-NL" sz="2400" dirty="0">
                <a:hlinkClick r:id="rId2"/>
              </a:rPr>
              <a:t>SISTRIX</a:t>
            </a:r>
            <a:r>
              <a:rPr lang="nl-NL" sz="2400" dirty="0"/>
              <a:t>, </a:t>
            </a:r>
            <a:r>
              <a:rPr lang="nl-NL" sz="2400" dirty="0">
                <a:hlinkClick r:id="rId3"/>
              </a:rPr>
              <a:t>XOVI</a:t>
            </a:r>
            <a:r>
              <a:rPr lang="nl-NL" sz="2400" dirty="0"/>
              <a:t>, </a:t>
            </a:r>
            <a:r>
              <a:rPr lang="nl-NL" sz="2400" dirty="0">
                <a:hlinkClick r:id="rId4"/>
              </a:rPr>
              <a:t>SEMrush</a:t>
            </a:r>
            <a:r>
              <a:rPr lang="nl-NL" sz="2400" dirty="0"/>
              <a:t>, ect.</a:t>
            </a:r>
            <a:endParaRPr lang="de-DE" sz="2400" dirty="0"/>
          </a:p>
        </p:txBody>
      </p:sp>
    </p:spTree>
    <p:extLst>
      <p:ext uri="{BB962C8B-B14F-4D97-AF65-F5344CB8AC3E}">
        <p14:creationId xmlns:p14="http://schemas.microsoft.com/office/powerpoint/2010/main" val="2096046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63F0CF-9504-4EB1-BC58-0CB652FE822B}"/>
              </a:ext>
            </a:extLst>
          </p:cNvPr>
          <p:cNvSpPr>
            <a:spLocks noGrp="1"/>
          </p:cNvSpPr>
          <p:nvPr>
            <p:ph type="title"/>
          </p:nvPr>
        </p:nvSpPr>
        <p:spPr/>
        <p:txBody>
          <a:bodyPr/>
          <a:lstStyle/>
          <a:p>
            <a:r>
              <a:rPr lang="de-DE" dirty="0" err="1"/>
              <a:t>Crawling</a:t>
            </a:r>
            <a:r>
              <a:rPr lang="de-DE" dirty="0"/>
              <a:t>-Rate </a:t>
            </a:r>
          </a:p>
        </p:txBody>
      </p:sp>
      <p:sp>
        <p:nvSpPr>
          <p:cNvPr id="3" name="Inhaltsplatzhalter 2">
            <a:extLst>
              <a:ext uri="{FF2B5EF4-FFF2-40B4-BE49-F238E27FC236}">
                <a16:creationId xmlns:a16="http://schemas.microsoft.com/office/drawing/2014/main" id="{A30B2446-FB5B-4AD0-9774-7BE3A4D892BC}"/>
              </a:ext>
            </a:extLst>
          </p:cNvPr>
          <p:cNvSpPr>
            <a:spLocks noGrp="1"/>
          </p:cNvSpPr>
          <p:nvPr>
            <p:ph idx="1"/>
          </p:nvPr>
        </p:nvSpPr>
        <p:spPr>
          <a:xfrm>
            <a:off x="838200" y="1825625"/>
            <a:ext cx="10515600" cy="3276214"/>
          </a:xfrm>
        </p:spPr>
        <p:txBody>
          <a:bodyPr>
            <a:noAutofit/>
          </a:bodyPr>
          <a:lstStyle/>
          <a:p>
            <a:r>
              <a:rPr lang="de-DE" sz="2400" dirty="0"/>
              <a:t>Eine hohe </a:t>
            </a:r>
            <a:r>
              <a:rPr lang="de-DE" sz="2400" b="1" dirty="0" err="1"/>
              <a:t>Crawling</a:t>
            </a:r>
            <a:r>
              <a:rPr lang="de-DE" sz="2400" b="1" dirty="0"/>
              <a:t>-Rate</a:t>
            </a:r>
            <a:r>
              <a:rPr lang="de-DE" sz="2400" dirty="0"/>
              <a:t> bedeutet, dass die Google-Crawler Ihre Website einfach und schnell indizieren können. Wenn Ihre Website aus 500 Seiten besteht und davon nur 10% gecrawlt werden, lohnt es sich der Ursache auf den Grund zu gehen.</a:t>
            </a:r>
          </a:p>
          <a:p>
            <a:r>
              <a:rPr lang="de-DE" sz="2400" dirty="0"/>
              <a:t>Eine erhöhte </a:t>
            </a:r>
            <a:r>
              <a:rPr lang="de-DE" sz="2400" dirty="0" err="1"/>
              <a:t>Crawling</a:t>
            </a:r>
            <a:r>
              <a:rPr lang="de-DE" sz="2400" dirty="0"/>
              <a:t>-Rate führt zwar nicht unbedingt zu besseren Rankings. Diese technische SEO-Kennzahl ist es langfristig aber wert, verfolgt und optimiert zu werden.</a:t>
            </a:r>
          </a:p>
        </p:txBody>
      </p:sp>
      <p:sp>
        <p:nvSpPr>
          <p:cNvPr id="4" name="Datumsplatzhalter 3">
            <a:extLst>
              <a:ext uri="{FF2B5EF4-FFF2-40B4-BE49-F238E27FC236}">
                <a16:creationId xmlns:a16="http://schemas.microsoft.com/office/drawing/2014/main" id="{5BDA07AA-422C-4E31-B62F-22DD986AF232}"/>
              </a:ext>
            </a:extLst>
          </p:cNvPr>
          <p:cNvSpPr>
            <a:spLocks noGrp="1"/>
          </p:cNvSpPr>
          <p:nvPr>
            <p:ph type="dt" sz="half" idx="10"/>
          </p:nvPr>
        </p:nvSpPr>
        <p:spPr/>
        <p:txBody>
          <a:bodyPr/>
          <a:lstStyle/>
          <a:p>
            <a:fld id="{09C6AA02-C35B-4E8C-A6CC-B0FBE3C6543D}" type="datetime1">
              <a:rPr lang="de-DE" smtClean="0"/>
              <a:t>25.01.2022</a:t>
            </a:fld>
            <a:endParaRPr lang="de-DE"/>
          </a:p>
        </p:txBody>
      </p:sp>
      <p:sp>
        <p:nvSpPr>
          <p:cNvPr id="5" name="Fußzeilenplatzhalter 4">
            <a:extLst>
              <a:ext uri="{FF2B5EF4-FFF2-40B4-BE49-F238E27FC236}">
                <a16:creationId xmlns:a16="http://schemas.microsoft.com/office/drawing/2014/main" id="{9C3F0B19-B336-462F-AD58-9D1246042689}"/>
              </a:ext>
            </a:extLst>
          </p:cNvPr>
          <p:cNvSpPr>
            <a:spLocks noGrp="1"/>
          </p:cNvSpPr>
          <p:nvPr>
            <p:ph type="ftr" sz="quarter" idx="11"/>
          </p:nvPr>
        </p:nvSpPr>
        <p:spPr/>
        <p:txBody>
          <a:bodyPr/>
          <a:lstStyle/>
          <a:p>
            <a:r>
              <a:rPr lang="de-DE"/>
              <a:t>Mit ♡ erstellt von der eMBIS Akademie</a:t>
            </a:r>
            <a:endParaRPr lang="de-DE" dirty="0"/>
          </a:p>
        </p:txBody>
      </p:sp>
      <p:sp>
        <p:nvSpPr>
          <p:cNvPr id="6" name="Foliennummernplatzhalter 5">
            <a:extLst>
              <a:ext uri="{FF2B5EF4-FFF2-40B4-BE49-F238E27FC236}">
                <a16:creationId xmlns:a16="http://schemas.microsoft.com/office/drawing/2014/main" id="{5150F62C-EFE6-4FAE-80AE-C51D22B4609A}"/>
              </a:ext>
            </a:extLst>
          </p:cNvPr>
          <p:cNvSpPr>
            <a:spLocks noGrp="1"/>
          </p:cNvSpPr>
          <p:nvPr>
            <p:ph type="sldNum" sz="quarter" idx="12"/>
          </p:nvPr>
        </p:nvSpPr>
        <p:spPr/>
        <p:txBody>
          <a:bodyPr/>
          <a:lstStyle/>
          <a:p>
            <a:fld id="{D1A7C10A-74DE-42A3-B32F-F15583BC9DB5}" type="slidenum">
              <a:rPr lang="de-DE" smtClean="0"/>
              <a:t>12</a:t>
            </a:fld>
            <a:endParaRPr lang="de-DE"/>
          </a:p>
        </p:txBody>
      </p:sp>
      <p:sp>
        <p:nvSpPr>
          <p:cNvPr id="7" name="Inhaltsplatzhalter 2">
            <a:extLst>
              <a:ext uri="{FF2B5EF4-FFF2-40B4-BE49-F238E27FC236}">
                <a16:creationId xmlns:a16="http://schemas.microsoft.com/office/drawing/2014/main" id="{E1909BCA-40C7-4AB4-A787-62DAB8CB260F}"/>
              </a:ext>
            </a:extLst>
          </p:cNvPr>
          <p:cNvSpPr txBox="1">
            <a:spLocks/>
          </p:cNvSpPr>
          <p:nvPr/>
        </p:nvSpPr>
        <p:spPr>
          <a:xfrm>
            <a:off x="838200" y="5315484"/>
            <a:ext cx="10515600" cy="858891"/>
          </a:xfrm>
          <a:prstGeom prst="rect">
            <a:avLst/>
          </a:prstGeom>
          <a:solidFill>
            <a:schemeClr val="bg1">
              <a:lumMod val="95000"/>
            </a:schemeClr>
          </a:solidFill>
        </p:spPr>
        <p:txBody>
          <a:bodyPr vert="horz" lIns="91440" tIns="45720" rIns="91440" bIns="45720" rtlCol="0" anchor="ctr" anchorCtr="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5D6163"/>
                </a:solidFill>
                <a:latin typeface="+mn-lt"/>
                <a:ea typeface="+mn-ea"/>
                <a:cs typeface="+mn-cs"/>
              </a:defRPr>
            </a:lvl1pPr>
            <a:lvl2pPr marL="361950" indent="-276225" algn="l" defTabSz="914400" rtl="0" eaLnBrk="1" latinLnBrk="0" hangingPunct="1">
              <a:lnSpc>
                <a:spcPct val="90000"/>
              </a:lnSpc>
              <a:spcBef>
                <a:spcPts val="500"/>
              </a:spcBef>
              <a:buFont typeface="Arial" panose="020B0604020202020204" pitchFamily="34" charset="0"/>
              <a:buChar char="•"/>
              <a:defRPr sz="2400" kern="1200">
                <a:solidFill>
                  <a:srgbClr val="5D6163"/>
                </a:solidFill>
                <a:latin typeface="+mn-lt"/>
                <a:ea typeface="+mn-ea"/>
                <a:cs typeface="+mn-cs"/>
              </a:defRPr>
            </a:lvl2pPr>
            <a:lvl3pPr marL="715963" indent="-266700" algn="l" defTabSz="914400" rtl="0" eaLnBrk="1" latinLnBrk="0" hangingPunct="1">
              <a:lnSpc>
                <a:spcPct val="90000"/>
              </a:lnSpc>
              <a:spcBef>
                <a:spcPts val="500"/>
              </a:spcBef>
              <a:buFont typeface="Arial" panose="020B0604020202020204" pitchFamily="34" charset="0"/>
              <a:buChar char="•"/>
              <a:tabLst>
                <a:tab pos="715963" algn="l"/>
              </a:tabLst>
              <a:defRPr sz="2000" kern="1200">
                <a:solidFill>
                  <a:srgbClr val="5D6163"/>
                </a:solidFill>
                <a:latin typeface="+mn-lt"/>
                <a:ea typeface="+mn-ea"/>
                <a:cs typeface="+mn-cs"/>
              </a:defRPr>
            </a:lvl3pPr>
            <a:lvl4pPr marL="1077913" indent="-276225" algn="l" defTabSz="914400" rtl="0" eaLnBrk="1" latinLnBrk="0" hangingPunct="1">
              <a:lnSpc>
                <a:spcPct val="90000"/>
              </a:lnSpc>
              <a:spcBef>
                <a:spcPts val="500"/>
              </a:spcBef>
              <a:buFont typeface="Arial" panose="020B0604020202020204" pitchFamily="34" charset="0"/>
              <a:buChar char="•"/>
              <a:defRPr sz="1800" kern="1200">
                <a:solidFill>
                  <a:srgbClr val="5D6163"/>
                </a:solidFill>
                <a:latin typeface="+mn-lt"/>
                <a:ea typeface="+mn-ea"/>
                <a:cs typeface="+mn-cs"/>
              </a:defRPr>
            </a:lvl4pPr>
            <a:lvl5pPr marL="1431925" indent="-266700" algn="l" defTabSz="914400" rtl="0" eaLnBrk="1" latinLnBrk="0" hangingPunct="1">
              <a:lnSpc>
                <a:spcPct val="90000"/>
              </a:lnSpc>
              <a:spcBef>
                <a:spcPts val="500"/>
              </a:spcBef>
              <a:buFont typeface="Arial" panose="020B0604020202020204" pitchFamily="34" charset="0"/>
              <a:buChar char="•"/>
              <a:defRPr sz="1800" kern="1200">
                <a:solidFill>
                  <a:srgbClr val="5D616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sz="2400" b="1" dirty="0"/>
              <a:t>Tool-Tipp zur Analyse: </a:t>
            </a:r>
            <a:br>
              <a:rPr lang="de-DE" sz="2400" dirty="0"/>
            </a:br>
            <a:r>
              <a:rPr lang="de-DE" sz="2400" dirty="0"/>
              <a:t>oder </a:t>
            </a:r>
            <a:r>
              <a:rPr lang="de-DE" sz="2400" dirty="0">
                <a:hlinkClick r:id="rId2"/>
              </a:rPr>
              <a:t>Google Search </a:t>
            </a:r>
            <a:r>
              <a:rPr lang="de-DE" sz="2400" dirty="0" err="1">
                <a:hlinkClick r:id="rId2"/>
              </a:rPr>
              <a:t>Console</a:t>
            </a:r>
            <a:r>
              <a:rPr lang="de-DE" sz="2400" dirty="0"/>
              <a:t> unter Einstellungen &gt; </a:t>
            </a:r>
            <a:r>
              <a:rPr lang="de-DE" sz="2400" dirty="0" err="1"/>
              <a:t>Crawling</a:t>
            </a:r>
            <a:r>
              <a:rPr lang="de-DE" sz="2400" dirty="0"/>
              <a:t>-Statistiken</a:t>
            </a:r>
          </a:p>
        </p:txBody>
      </p:sp>
    </p:spTree>
    <p:extLst>
      <p:ext uri="{BB962C8B-B14F-4D97-AF65-F5344CB8AC3E}">
        <p14:creationId xmlns:p14="http://schemas.microsoft.com/office/powerpoint/2010/main" val="4558413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nhaltsplatzhalter 11" descr="Ein Bild, das Text, drinnen, Computer, computer enthält.&#10;&#10;Automatisch generierte Beschreibung">
            <a:extLst>
              <a:ext uri="{FF2B5EF4-FFF2-40B4-BE49-F238E27FC236}">
                <a16:creationId xmlns:a16="http://schemas.microsoft.com/office/drawing/2014/main" id="{AB0C47B5-3B19-4BE4-817D-171AD5CF950E}"/>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344532" y="1825625"/>
            <a:ext cx="4836935" cy="4351338"/>
          </a:xfrm>
        </p:spPr>
      </p:pic>
      <p:sp>
        <p:nvSpPr>
          <p:cNvPr id="2" name="Titel 1">
            <a:extLst>
              <a:ext uri="{FF2B5EF4-FFF2-40B4-BE49-F238E27FC236}">
                <a16:creationId xmlns:a16="http://schemas.microsoft.com/office/drawing/2014/main" id="{A805E17E-390E-4575-934F-72AFC3E6BAAD}"/>
              </a:ext>
            </a:extLst>
          </p:cNvPr>
          <p:cNvSpPr>
            <a:spLocks noGrp="1"/>
          </p:cNvSpPr>
          <p:nvPr>
            <p:ph type="title"/>
          </p:nvPr>
        </p:nvSpPr>
        <p:spPr/>
        <p:txBody>
          <a:bodyPr/>
          <a:lstStyle/>
          <a:p>
            <a:r>
              <a:rPr lang="de-DE" dirty="0"/>
              <a:t>Zusammenfassung</a:t>
            </a:r>
          </a:p>
        </p:txBody>
      </p:sp>
      <p:sp>
        <p:nvSpPr>
          <p:cNvPr id="3" name="Inhaltsplatzhalter 2">
            <a:extLst>
              <a:ext uri="{FF2B5EF4-FFF2-40B4-BE49-F238E27FC236}">
                <a16:creationId xmlns:a16="http://schemas.microsoft.com/office/drawing/2014/main" id="{BA9E7EC4-B65F-49DD-9444-0D8ACC4B9D5D}"/>
              </a:ext>
            </a:extLst>
          </p:cNvPr>
          <p:cNvSpPr>
            <a:spLocks noGrp="1"/>
          </p:cNvSpPr>
          <p:nvPr>
            <p:ph sz="half" idx="1"/>
          </p:nvPr>
        </p:nvSpPr>
        <p:spPr/>
        <p:txBody>
          <a:bodyPr>
            <a:normAutofit fontScale="92500" lnSpcReduction="20000"/>
          </a:bodyPr>
          <a:lstStyle/>
          <a:p>
            <a:pPr lvl="1"/>
            <a:r>
              <a:rPr lang="de-DE" sz="2400" dirty="0"/>
              <a:t>Organischer Traffic</a:t>
            </a:r>
          </a:p>
          <a:p>
            <a:pPr lvl="1"/>
            <a:r>
              <a:rPr lang="de-DE" sz="2400" dirty="0"/>
              <a:t>Click-Through-Rate (CTR)</a:t>
            </a:r>
          </a:p>
          <a:p>
            <a:pPr lvl="1"/>
            <a:r>
              <a:rPr lang="de-DE" sz="2400" dirty="0"/>
              <a:t>Ausstiegsrate</a:t>
            </a:r>
          </a:p>
          <a:p>
            <a:pPr lvl="1"/>
            <a:r>
              <a:rPr lang="de-DE" sz="2400" dirty="0"/>
              <a:t>Seiten pro Sitzung</a:t>
            </a:r>
          </a:p>
          <a:p>
            <a:pPr lvl="1"/>
            <a:r>
              <a:rPr lang="de-DE" sz="2400" dirty="0"/>
              <a:t>Core Web Vitals</a:t>
            </a:r>
          </a:p>
          <a:p>
            <a:pPr lvl="1"/>
            <a:r>
              <a:rPr lang="de-DE" sz="2400" dirty="0"/>
              <a:t>Backlinks und verweisende Domains</a:t>
            </a:r>
          </a:p>
          <a:p>
            <a:pPr lvl="1"/>
            <a:r>
              <a:rPr lang="de-DE" sz="2400" dirty="0"/>
              <a:t>Keywords im Ranking</a:t>
            </a:r>
          </a:p>
          <a:p>
            <a:pPr lvl="1"/>
            <a:r>
              <a:rPr lang="de-DE" sz="2400" dirty="0" err="1"/>
              <a:t>Crawling</a:t>
            </a:r>
            <a:r>
              <a:rPr lang="de-DE" sz="2400" dirty="0"/>
              <a:t>-Rate </a:t>
            </a:r>
          </a:p>
          <a:p>
            <a:pPr lvl="1"/>
            <a:endParaRPr lang="de-DE" sz="2400" dirty="0"/>
          </a:p>
          <a:p>
            <a:pPr marL="85725" lvl="1" indent="0">
              <a:buNone/>
            </a:pPr>
            <a:r>
              <a:rPr lang="de-DE" sz="2400" dirty="0"/>
              <a:t>Denken Sie immer daran: SEO ist keine einmalige Angelegenheit, sondern ein fortlaufender Prozess.</a:t>
            </a:r>
          </a:p>
          <a:p>
            <a:pPr marL="85725" lvl="1" indent="0">
              <a:buNone/>
            </a:pPr>
            <a:endParaRPr lang="de-DE" sz="2400" dirty="0"/>
          </a:p>
          <a:p>
            <a:pPr marL="85725" lvl="1" indent="0">
              <a:buNone/>
            </a:pPr>
            <a:r>
              <a:rPr lang="de-DE" sz="2400" b="1" dirty="0"/>
              <a:t>Wir wünschen viel Spaß und Erfolg!</a:t>
            </a:r>
          </a:p>
        </p:txBody>
      </p:sp>
      <p:sp>
        <p:nvSpPr>
          <p:cNvPr id="5" name="Datumsplatzhalter 4">
            <a:extLst>
              <a:ext uri="{FF2B5EF4-FFF2-40B4-BE49-F238E27FC236}">
                <a16:creationId xmlns:a16="http://schemas.microsoft.com/office/drawing/2014/main" id="{52B0AEC8-089F-45C2-A64C-54935EC1A70A}"/>
              </a:ext>
            </a:extLst>
          </p:cNvPr>
          <p:cNvSpPr>
            <a:spLocks noGrp="1"/>
          </p:cNvSpPr>
          <p:nvPr>
            <p:ph type="dt" sz="half" idx="10"/>
          </p:nvPr>
        </p:nvSpPr>
        <p:spPr/>
        <p:txBody>
          <a:bodyPr/>
          <a:lstStyle/>
          <a:p>
            <a:fld id="{272EF3E0-E329-484C-9362-520F5416C30E}" type="datetime1">
              <a:rPr lang="de-DE" smtClean="0"/>
              <a:t>25.01.2022</a:t>
            </a:fld>
            <a:endParaRPr lang="de-DE" dirty="0"/>
          </a:p>
        </p:txBody>
      </p:sp>
      <p:sp>
        <p:nvSpPr>
          <p:cNvPr id="6" name="Fußzeilenplatzhalter 5">
            <a:extLst>
              <a:ext uri="{FF2B5EF4-FFF2-40B4-BE49-F238E27FC236}">
                <a16:creationId xmlns:a16="http://schemas.microsoft.com/office/drawing/2014/main" id="{CF2D876A-B623-4831-9784-B0B9AAE3C2E6}"/>
              </a:ext>
            </a:extLst>
          </p:cNvPr>
          <p:cNvSpPr>
            <a:spLocks noGrp="1"/>
          </p:cNvSpPr>
          <p:nvPr>
            <p:ph type="ftr" sz="quarter" idx="11"/>
          </p:nvPr>
        </p:nvSpPr>
        <p:spPr/>
        <p:txBody>
          <a:bodyPr/>
          <a:lstStyle/>
          <a:p>
            <a:r>
              <a:rPr lang="de-DE"/>
              <a:t>Mit ♡ erstellt von der eMBIS Akademie</a:t>
            </a:r>
            <a:endParaRPr lang="de-DE" dirty="0"/>
          </a:p>
        </p:txBody>
      </p:sp>
      <p:sp>
        <p:nvSpPr>
          <p:cNvPr id="7" name="Foliennummernplatzhalter 6">
            <a:extLst>
              <a:ext uri="{FF2B5EF4-FFF2-40B4-BE49-F238E27FC236}">
                <a16:creationId xmlns:a16="http://schemas.microsoft.com/office/drawing/2014/main" id="{386336A1-F272-45E0-BDD9-B3D92ED97232}"/>
              </a:ext>
            </a:extLst>
          </p:cNvPr>
          <p:cNvSpPr>
            <a:spLocks noGrp="1"/>
          </p:cNvSpPr>
          <p:nvPr>
            <p:ph type="sldNum" sz="quarter" idx="12"/>
          </p:nvPr>
        </p:nvSpPr>
        <p:spPr/>
        <p:txBody>
          <a:bodyPr/>
          <a:lstStyle/>
          <a:p>
            <a:fld id="{D1A7C10A-74DE-42A3-B32F-F15583BC9DB5}" type="slidenum">
              <a:rPr lang="de-DE" smtClean="0"/>
              <a:t>13</a:t>
            </a:fld>
            <a:endParaRPr lang="de-DE"/>
          </a:p>
        </p:txBody>
      </p:sp>
      <p:sp>
        <p:nvSpPr>
          <p:cNvPr id="9" name="Textfeld 8">
            <a:extLst>
              <a:ext uri="{FF2B5EF4-FFF2-40B4-BE49-F238E27FC236}">
                <a16:creationId xmlns:a16="http://schemas.microsoft.com/office/drawing/2014/main" id="{8C2A4CA2-4E3F-4DC8-8F3E-34B3B52C9D69}"/>
              </a:ext>
            </a:extLst>
          </p:cNvPr>
          <p:cNvSpPr txBox="1"/>
          <p:nvPr/>
        </p:nvSpPr>
        <p:spPr>
          <a:xfrm>
            <a:off x="9531162" y="5961519"/>
            <a:ext cx="1650305" cy="215444"/>
          </a:xfrm>
          <a:prstGeom prst="rect">
            <a:avLst/>
          </a:prstGeom>
          <a:noFill/>
        </p:spPr>
        <p:txBody>
          <a:bodyPr wrap="square">
            <a:spAutoFit/>
          </a:bodyPr>
          <a:lstStyle/>
          <a:p>
            <a:r>
              <a:rPr lang="de-DE" sz="800" b="0" i="0" dirty="0">
                <a:solidFill>
                  <a:srgbClr val="191B26"/>
                </a:solidFill>
                <a:effectLst/>
                <a:latin typeface="Open Sans" panose="020B0606030504020204" pitchFamily="34" charset="0"/>
              </a:rPr>
              <a:t>Bild von </a:t>
            </a:r>
            <a:r>
              <a:rPr lang="de-DE" sz="800" b="0" i="0" u="sng" dirty="0" err="1">
                <a:solidFill>
                  <a:srgbClr val="191B26"/>
                </a:solidFill>
                <a:effectLst/>
                <a:latin typeface="Open Sans" panose="020B0606030504020204" pitchFamily="34" charset="0"/>
                <a:hlinkClick r:id="rId3"/>
              </a:rPr>
              <a:t>Lalmch</a:t>
            </a:r>
            <a:r>
              <a:rPr lang="de-DE" sz="800" b="0" i="0" dirty="0">
                <a:solidFill>
                  <a:srgbClr val="191B26"/>
                </a:solidFill>
                <a:effectLst/>
                <a:latin typeface="Open Sans" panose="020B0606030504020204" pitchFamily="34" charset="0"/>
              </a:rPr>
              <a:t> auf </a:t>
            </a:r>
            <a:r>
              <a:rPr lang="de-DE" sz="800" b="0" i="0" u="sng" dirty="0" err="1">
                <a:solidFill>
                  <a:srgbClr val="191B26"/>
                </a:solidFill>
                <a:effectLst/>
                <a:latin typeface="Open Sans" panose="020B0606030504020204" pitchFamily="34" charset="0"/>
                <a:hlinkClick r:id="rId4"/>
              </a:rPr>
              <a:t>Pixabay</a:t>
            </a:r>
            <a:r>
              <a:rPr lang="de-DE" sz="800" b="0" i="0" dirty="0">
                <a:solidFill>
                  <a:srgbClr val="191B26"/>
                </a:solidFill>
                <a:effectLst/>
                <a:latin typeface="Open Sans" panose="020B0606030504020204" pitchFamily="34" charset="0"/>
              </a:rPr>
              <a:t> </a:t>
            </a:r>
            <a:endParaRPr lang="de-DE" sz="800" dirty="0"/>
          </a:p>
        </p:txBody>
      </p:sp>
    </p:spTree>
    <p:extLst>
      <p:ext uri="{BB962C8B-B14F-4D97-AF65-F5344CB8AC3E}">
        <p14:creationId xmlns:p14="http://schemas.microsoft.com/office/powerpoint/2010/main" val="12799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92E3C9-56CE-408E-9E34-9219ED937F29}"/>
              </a:ext>
            </a:extLst>
          </p:cNvPr>
          <p:cNvSpPr>
            <a:spLocks noGrp="1"/>
          </p:cNvSpPr>
          <p:nvPr>
            <p:ph type="title"/>
          </p:nvPr>
        </p:nvSpPr>
        <p:spPr/>
        <p:txBody>
          <a:bodyPr/>
          <a:lstStyle/>
          <a:p>
            <a:r>
              <a:rPr lang="de-DE" dirty="0"/>
              <a:t>Zur Verwendung dieser Präsentation</a:t>
            </a:r>
          </a:p>
        </p:txBody>
      </p:sp>
      <p:sp>
        <p:nvSpPr>
          <p:cNvPr id="3" name="Inhaltsplatzhalter 2">
            <a:extLst>
              <a:ext uri="{FF2B5EF4-FFF2-40B4-BE49-F238E27FC236}">
                <a16:creationId xmlns:a16="http://schemas.microsoft.com/office/drawing/2014/main" id="{84B0CA08-1E5F-403B-A93E-DF85BDEAD604}"/>
              </a:ext>
            </a:extLst>
          </p:cNvPr>
          <p:cNvSpPr>
            <a:spLocks noGrp="1"/>
          </p:cNvSpPr>
          <p:nvPr>
            <p:ph idx="1"/>
          </p:nvPr>
        </p:nvSpPr>
        <p:spPr>
          <a:xfrm>
            <a:off x="838200" y="1825624"/>
            <a:ext cx="10515600" cy="4530725"/>
          </a:xfrm>
        </p:spPr>
        <p:txBody>
          <a:bodyPr>
            <a:normAutofit lnSpcReduction="10000"/>
          </a:bodyPr>
          <a:lstStyle/>
          <a:p>
            <a:r>
              <a:rPr lang="de-DE" dirty="0"/>
              <a:t>Diese Präsentation wurde erstellt, um Ihnen die Arbeit zu erleichtern.</a:t>
            </a:r>
          </a:p>
          <a:p>
            <a:endParaRPr lang="de-DE" dirty="0"/>
          </a:p>
          <a:p>
            <a:r>
              <a:rPr lang="de-DE" dirty="0"/>
              <a:t>Sie dürfen sie </a:t>
            </a:r>
          </a:p>
          <a:p>
            <a:pPr marL="457200" indent="-457200">
              <a:buFont typeface="Wingdings" panose="05000000000000000000" pitchFamily="2" charset="2"/>
              <a:buChar char="ü"/>
            </a:pPr>
            <a:r>
              <a:rPr lang="de-DE" dirty="0"/>
              <a:t>frei für Ihre Arbeit in den Teams nutzen</a:t>
            </a:r>
          </a:p>
          <a:p>
            <a:pPr marL="457200" indent="-457200">
              <a:buFont typeface="Wingdings" panose="05000000000000000000" pitchFamily="2" charset="2"/>
              <a:buChar char="ü"/>
            </a:pPr>
            <a:r>
              <a:rPr lang="de-DE" dirty="0"/>
              <a:t>an Mitglieder Ihres Teams und Partner senden</a:t>
            </a:r>
          </a:p>
          <a:p>
            <a:endParaRPr lang="de-DE" dirty="0"/>
          </a:p>
          <a:p>
            <a:r>
              <a:rPr lang="de-DE" dirty="0"/>
              <a:t>Sie dürfen sie nicht</a:t>
            </a:r>
          </a:p>
          <a:p>
            <a:pPr marL="457200" indent="-457200">
              <a:buFont typeface="Wingdings" panose="05000000000000000000" pitchFamily="2" charset="2"/>
              <a:buChar char="§"/>
            </a:pPr>
            <a:r>
              <a:rPr lang="de-DE" dirty="0"/>
              <a:t>im Internet oder anderen Medien veröffentlichen</a:t>
            </a:r>
          </a:p>
          <a:p>
            <a:pPr marL="457200" indent="-457200">
              <a:buFont typeface="Wingdings" panose="05000000000000000000" pitchFamily="2" charset="2"/>
              <a:buChar char="§"/>
            </a:pPr>
            <a:r>
              <a:rPr lang="de-DE" dirty="0"/>
              <a:t>auf Social-Media-Kanälen teilen</a:t>
            </a:r>
          </a:p>
          <a:p>
            <a:endParaRPr lang="de-DE" dirty="0"/>
          </a:p>
        </p:txBody>
      </p:sp>
      <p:sp>
        <p:nvSpPr>
          <p:cNvPr id="4" name="Datumsplatzhalter 3">
            <a:extLst>
              <a:ext uri="{FF2B5EF4-FFF2-40B4-BE49-F238E27FC236}">
                <a16:creationId xmlns:a16="http://schemas.microsoft.com/office/drawing/2014/main" id="{0258BD86-E393-4A10-89A9-000C6D2E5B06}"/>
              </a:ext>
            </a:extLst>
          </p:cNvPr>
          <p:cNvSpPr>
            <a:spLocks noGrp="1"/>
          </p:cNvSpPr>
          <p:nvPr>
            <p:ph type="dt" sz="half" idx="10"/>
          </p:nvPr>
        </p:nvSpPr>
        <p:spPr/>
        <p:txBody>
          <a:bodyPr/>
          <a:lstStyle/>
          <a:p>
            <a:fld id="{09C6AA02-C35B-4E8C-A6CC-B0FBE3C6543D}" type="datetime1">
              <a:rPr lang="de-DE" smtClean="0"/>
              <a:t>25.01.2022</a:t>
            </a:fld>
            <a:endParaRPr lang="de-DE"/>
          </a:p>
        </p:txBody>
      </p:sp>
      <p:sp>
        <p:nvSpPr>
          <p:cNvPr id="5" name="Fußzeilenplatzhalter 4">
            <a:extLst>
              <a:ext uri="{FF2B5EF4-FFF2-40B4-BE49-F238E27FC236}">
                <a16:creationId xmlns:a16="http://schemas.microsoft.com/office/drawing/2014/main" id="{DAFFA0A9-DF92-4B95-AC9D-F5FEDE305A20}"/>
              </a:ext>
            </a:extLst>
          </p:cNvPr>
          <p:cNvSpPr>
            <a:spLocks noGrp="1"/>
          </p:cNvSpPr>
          <p:nvPr>
            <p:ph type="ftr" sz="quarter" idx="11"/>
          </p:nvPr>
        </p:nvSpPr>
        <p:spPr/>
        <p:txBody>
          <a:bodyPr/>
          <a:lstStyle/>
          <a:p>
            <a:r>
              <a:rPr lang="de-DE" dirty="0"/>
              <a:t>Mit </a:t>
            </a:r>
            <a:r>
              <a:rPr lang="de-DE" dirty="0">
                <a:solidFill>
                  <a:srgbClr val="006EB6"/>
                </a:solidFill>
              </a:rPr>
              <a:t>♡</a:t>
            </a:r>
            <a:r>
              <a:rPr lang="de-DE" dirty="0"/>
              <a:t> erstellt von der eMBIS Akademie</a:t>
            </a:r>
          </a:p>
        </p:txBody>
      </p:sp>
      <p:sp>
        <p:nvSpPr>
          <p:cNvPr id="6" name="Foliennummernplatzhalter 5">
            <a:extLst>
              <a:ext uri="{FF2B5EF4-FFF2-40B4-BE49-F238E27FC236}">
                <a16:creationId xmlns:a16="http://schemas.microsoft.com/office/drawing/2014/main" id="{85250830-79C2-4CA4-ADF3-982675658A8A}"/>
              </a:ext>
            </a:extLst>
          </p:cNvPr>
          <p:cNvSpPr>
            <a:spLocks noGrp="1"/>
          </p:cNvSpPr>
          <p:nvPr>
            <p:ph type="sldNum" sz="quarter" idx="12"/>
          </p:nvPr>
        </p:nvSpPr>
        <p:spPr/>
        <p:txBody>
          <a:bodyPr/>
          <a:lstStyle/>
          <a:p>
            <a:fld id="{D1A7C10A-74DE-42A3-B32F-F15583BC9DB5}" type="slidenum">
              <a:rPr lang="de-DE" smtClean="0"/>
              <a:t>2</a:t>
            </a:fld>
            <a:endParaRPr lang="de-DE"/>
          </a:p>
        </p:txBody>
      </p:sp>
    </p:spTree>
    <p:extLst>
      <p:ext uri="{BB962C8B-B14F-4D97-AF65-F5344CB8AC3E}">
        <p14:creationId xmlns:p14="http://schemas.microsoft.com/office/powerpoint/2010/main" val="905119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nhaltsplatzhalter 10" descr="Ein Bild, das Text, Person, drinnen, computer enthält.&#10;&#10;Automatisch generierte Beschreibung">
            <a:extLst>
              <a:ext uri="{FF2B5EF4-FFF2-40B4-BE49-F238E27FC236}">
                <a16:creationId xmlns:a16="http://schemas.microsoft.com/office/drawing/2014/main" id="{36C413AB-CF79-43D8-93BA-4456126132B3}"/>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344532" y="1825625"/>
            <a:ext cx="4836935" cy="4351338"/>
          </a:xfrm>
        </p:spPr>
      </p:pic>
      <p:sp>
        <p:nvSpPr>
          <p:cNvPr id="2" name="Titel 1">
            <a:extLst>
              <a:ext uri="{FF2B5EF4-FFF2-40B4-BE49-F238E27FC236}">
                <a16:creationId xmlns:a16="http://schemas.microsoft.com/office/drawing/2014/main" id="{A805E17E-390E-4575-934F-72AFC3E6BAAD}"/>
              </a:ext>
            </a:extLst>
          </p:cNvPr>
          <p:cNvSpPr>
            <a:spLocks noGrp="1"/>
          </p:cNvSpPr>
          <p:nvPr>
            <p:ph type="title"/>
          </p:nvPr>
        </p:nvSpPr>
        <p:spPr/>
        <p:txBody>
          <a:bodyPr/>
          <a:lstStyle/>
          <a:p>
            <a:r>
              <a:rPr lang="de-DE" dirty="0"/>
              <a:t>Zielgerichtetes Monitoring </a:t>
            </a:r>
          </a:p>
        </p:txBody>
      </p:sp>
      <p:sp>
        <p:nvSpPr>
          <p:cNvPr id="3" name="Inhaltsplatzhalter 2">
            <a:extLst>
              <a:ext uri="{FF2B5EF4-FFF2-40B4-BE49-F238E27FC236}">
                <a16:creationId xmlns:a16="http://schemas.microsoft.com/office/drawing/2014/main" id="{BA9E7EC4-B65F-49DD-9444-0D8ACC4B9D5D}"/>
              </a:ext>
            </a:extLst>
          </p:cNvPr>
          <p:cNvSpPr>
            <a:spLocks noGrp="1"/>
          </p:cNvSpPr>
          <p:nvPr>
            <p:ph sz="half" idx="1"/>
          </p:nvPr>
        </p:nvSpPr>
        <p:spPr/>
        <p:txBody>
          <a:bodyPr>
            <a:normAutofit lnSpcReduction="10000"/>
          </a:bodyPr>
          <a:lstStyle/>
          <a:p>
            <a:pPr marL="85725" lvl="1" indent="0">
              <a:buNone/>
            </a:pPr>
            <a:r>
              <a:rPr lang="de-DE" dirty="0"/>
              <a:t>Zur Bewertung Ihrer SEO-Strategie gibt es endlose Metriken und unzählige Tools, die Informationen zu Ihren SEO-Aktivitäten liefern. </a:t>
            </a:r>
          </a:p>
          <a:p>
            <a:pPr marL="85725" lvl="1" indent="0">
              <a:buNone/>
            </a:pPr>
            <a:r>
              <a:rPr lang="de-DE" dirty="0"/>
              <a:t>Das Problem eines zielgerichteten Monitorings ist eher nicht der Mangel an Daten, sondern das Gegenteil: Herauszufinden auf welche SEO-Kennzahlen man sich konzentrieren sollte.</a:t>
            </a:r>
          </a:p>
          <a:p>
            <a:pPr marL="85725" lvl="1" indent="0">
              <a:buNone/>
            </a:pPr>
            <a:r>
              <a:rPr lang="de-DE" dirty="0"/>
              <a:t>In dieser Checkliste finden Sie 10 der wichtigsten SEO-Metriken, die Sie im Auge behalten sollten.</a:t>
            </a:r>
          </a:p>
          <a:p>
            <a:endParaRPr lang="de-DE" dirty="0"/>
          </a:p>
        </p:txBody>
      </p:sp>
      <p:sp>
        <p:nvSpPr>
          <p:cNvPr id="5" name="Datumsplatzhalter 4">
            <a:extLst>
              <a:ext uri="{FF2B5EF4-FFF2-40B4-BE49-F238E27FC236}">
                <a16:creationId xmlns:a16="http://schemas.microsoft.com/office/drawing/2014/main" id="{52B0AEC8-089F-45C2-A64C-54935EC1A70A}"/>
              </a:ext>
            </a:extLst>
          </p:cNvPr>
          <p:cNvSpPr>
            <a:spLocks noGrp="1"/>
          </p:cNvSpPr>
          <p:nvPr>
            <p:ph type="dt" sz="half" idx="10"/>
          </p:nvPr>
        </p:nvSpPr>
        <p:spPr/>
        <p:txBody>
          <a:bodyPr/>
          <a:lstStyle/>
          <a:p>
            <a:fld id="{272EF3E0-E329-484C-9362-520F5416C30E}" type="datetime1">
              <a:rPr lang="de-DE" smtClean="0"/>
              <a:t>25.01.2022</a:t>
            </a:fld>
            <a:endParaRPr lang="de-DE"/>
          </a:p>
        </p:txBody>
      </p:sp>
      <p:sp>
        <p:nvSpPr>
          <p:cNvPr id="6" name="Fußzeilenplatzhalter 5">
            <a:extLst>
              <a:ext uri="{FF2B5EF4-FFF2-40B4-BE49-F238E27FC236}">
                <a16:creationId xmlns:a16="http://schemas.microsoft.com/office/drawing/2014/main" id="{CF2D876A-B623-4831-9784-B0B9AAE3C2E6}"/>
              </a:ext>
            </a:extLst>
          </p:cNvPr>
          <p:cNvSpPr>
            <a:spLocks noGrp="1"/>
          </p:cNvSpPr>
          <p:nvPr>
            <p:ph type="ftr" sz="quarter" idx="11"/>
          </p:nvPr>
        </p:nvSpPr>
        <p:spPr/>
        <p:txBody>
          <a:bodyPr/>
          <a:lstStyle/>
          <a:p>
            <a:r>
              <a:rPr lang="de-DE"/>
              <a:t>Mit ♡ erstellt von der eMBIS Akademie</a:t>
            </a:r>
            <a:endParaRPr lang="de-DE" dirty="0"/>
          </a:p>
        </p:txBody>
      </p:sp>
      <p:sp>
        <p:nvSpPr>
          <p:cNvPr id="7" name="Foliennummernplatzhalter 6">
            <a:extLst>
              <a:ext uri="{FF2B5EF4-FFF2-40B4-BE49-F238E27FC236}">
                <a16:creationId xmlns:a16="http://schemas.microsoft.com/office/drawing/2014/main" id="{386336A1-F272-45E0-BDD9-B3D92ED97232}"/>
              </a:ext>
            </a:extLst>
          </p:cNvPr>
          <p:cNvSpPr>
            <a:spLocks noGrp="1"/>
          </p:cNvSpPr>
          <p:nvPr>
            <p:ph type="sldNum" sz="quarter" idx="12"/>
          </p:nvPr>
        </p:nvSpPr>
        <p:spPr/>
        <p:txBody>
          <a:bodyPr/>
          <a:lstStyle/>
          <a:p>
            <a:fld id="{D1A7C10A-74DE-42A3-B32F-F15583BC9DB5}" type="slidenum">
              <a:rPr lang="de-DE" smtClean="0"/>
              <a:t>3</a:t>
            </a:fld>
            <a:endParaRPr lang="de-DE"/>
          </a:p>
        </p:txBody>
      </p:sp>
      <p:sp>
        <p:nvSpPr>
          <p:cNvPr id="9" name="Textfeld 8">
            <a:extLst>
              <a:ext uri="{FF2B5EF4-FFF2-40B4-BE49-F238E27FC236}">
                <a16:creationId xmlns:a16="http://schemas.microsoft.com/office/drawing/2014/main" id="{8C2A4CA2-4E3F-4DC8-8F3E-34B3B52C9D69}"/>
              </a:ext>
            </a:extLst>
          </p:cNvPr>
          <p:cNvSpPr txBox="1"/>
          <p:nvPr/>
        </p:nvSpPr>
        <p:spPr>
          <a:xfrm>
            <a:off x="9451649" y="5945958"/>
            <a:ext cx="1747576" cy="215444"/>
          </a:xfrm>
          <a:prstGeom prst="rect">
            <a:avLst/>
          </a:prstGeom>
          <a:noFill/>
        </p:spPr>
        <p:txBody>
          <a:bodyPr wrap="square">
            <a:spAutoFit/>
          </a:bodyPr>
          <a:lstStyle/>
          <a:p>
            <a:r>
              <a:rPr lang="de-DE" sz="800" b="0" i="0" dirty="0">
                <a:solidFill>
                  <a:srgbClr val="191B26"/>
                </a:solidFill>
                <a:effectLst/>
                <a:latin typeface="Open Sans" panose="020B0606030504020204" pitchFamily="34" charset="0"/>
              </a:rPr>
              <a:t>Bild von </a:t>
            </a:r>
            <a:r>
              <a:rPr lang="de-DE" sz="800" b="0" i="0" u="sng" dirty="0" err="1">
                <a:solidFill>
                  <a:srgbClr val="191B26"/>
                </a:solidFill>
                <a:effectLst/>
                <a:latin typeface="Open Sans" panose="020B0606030504020204" pitchFamily="34" charset="0"/>
                <a:hlinkClick r:id="rId3"/>
              </a:rPr>
              <a:t>Tumisu</a:t>
            </a:r>
            <a:r>
              <a:rPr lang="de-DE" sz="800" b="0" i="0" dirty="0">
                <a:solidFill>
                  <a:srgbClr val="191B26"/>
                </a:solidFill>
                <a:effectLst/>
                <a:latin typeface="Open Sans" panose="020B0606030504020204" pitchFamily="34" charset="0"/>
              </a:rPr>
              <a:t> auf </a:t>
            </a:r>
            <a:r>
              <a:rPr lang="de-DE" sz="800" b="0" i="0" u="sng" dirty="0" err="1">
                <a:solidFill>
                  <a:srgbClr val="191B26"/>
                </a:solidFill>
                <a:effectLst/>
                <a:latin typeface="Open Sans" panose="020B0606030504020204" pitchFamily="34" charset="0"/>
                <a:hlinkClick r:id="rId4"/>
              </a:rPr>
              <a:t>Pixabay</a:t>
            </a:r>
            <a:r>
              <a:rPr lang="de-DE" sz="800" b="0" i="0" dirty="0">
                <a:solidFill>
                  <a:srgbClr val="191B26"/>
                </a:solidFill>
                <a:effectLst/>
                <a:latin typeface="Open Sans" panose="020B0606030504020204" pitchFamily="34" charset="0"/>
              </a:rPr>
              <a:t> </a:t>
            </a:r>
            <a:endParaRPr lang="de-DE" sz="800" dirty="0"/>
          </a:p>
        </p:txBody>
      </p:sp>
    </p:spTree>
    <p:extLst>
      <p:ext uri="{BB962C8B-B14F-4D97-AF65-F5344CB8AC3E}">
        <p14:creationId xmlns:p14="http://schemas.microsoft.com/office/powerpoint/2010/main" val="3587170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63F0CF-9504-4EB1-BC58-0CB652FE822B}"/>
              </a:ext>
            </a:extLst>
          </p:cNvPr>
          <p:cNvSpPr>
            <a:spLocks noGrp="1"/>
          </p:cNvSpPr>
          <p:nvPr>
            <p:ph type="title"/>
          </p:nvPr>
        </p:nvSpPr>
        <p:spPr/>
        <p:txBody>
          <a:bodyPr/>
          <a:lstStyle/>
          <a:p>
            <a:r>
              <a:rPr lang="de-DE" dirty="0"/>
              <a:t>Organischer Traffic</a:t>
            </a:r>
          </a:p>
        </p:txBody>
      </p:sp>
      <p:sp>
        <p:nvSpPr>
          <p:cNvPr id="3" name="Inhaltsplatzhalter 2">
            <a:extLst>
              <a:ext uri="{FF2B5EF4-FFF2-40B4-BE49-F238E27FC236}">
                <a16:creationId xmlns:a16="http://schemas.microsoft.com/office/drawing/2014/main" id="{A30B2446-FB5B-4AD0-9774-7BE3A4D892BC}"/>
              </a:ext>
            </a:extLst>
          </p:cNvPr>
          <p:cNvSpPr>
            <a:spLocks noGrp="1"/>
          </p:cNvSpPr>
          <p:nvPr>
            <p:ph idx="1"/>
          </p:nvPr>
        </p:nvSpPr>
        <p:spPr>
          <a:xfrm>
            <a:off x="838200" y="1825625"/>
            <a:ext cx="10515600" cy="3276214"/>
          </a:xfrm>
        </p:spPr>
        <p:txBody>
          <a:bodyPr>
            <a:noAutofit/>
          </a:bodyPr>
          <a:lstStyle/>
          <a:p>
            <a:r>
              <a:rPr lang="de-DE" sz="2400" dirty="0"/>
              <a:t>Sucht beispielsweise jemand über Google nach einem bestimmten Thema und gelangt über die Suchergebnisse auf Ihre Webseite, so gilt das als </a:t>
            </a:r>
            <a:r>
              <a:rPr lang="de-DE" sz="2400" b="1" dirty="0"/>
              <a:t>organischer Traffic</a:t>
            </a:r>
            <a:r>
              <a:rPr lang="de-DE" sz="2400" dirty="0"/>
              <a:t>. </a:t>
            </a:r>
          </a:p>
          <a:p>
            <a:r>
              <a:rPr lang="de-DE" sz="2400" b="1" dirty="0"/>
              <a:t>Organischer Traffic </a:t>
            </a:r>
            <a:r>
              <a:rPr lang="de-DE" sz="2400" dirty="0"/>
              <a:t>= die Anzahl an Besucherinnen und Besuchern, den Sie von den Suchmaschinen-Ergebnisseiten (SERPs) erhalten, ohne den Traffic über mögliche bezahlte Anzeigen (Google Ads).</a:t>
            </a:r>
          </a:p>
        </p:txBody>
      </p:sp>
      <p:sp>
        <p:nvSpPr>
          <p:cNvPr id="4" name="Datumsplatzhalter 3">
            <a:extLst>
              <a:ext uri="{FF2B5EF4-FFF2-40B4-BE49-F238E27FC236}">
                <a16:creationId xmlns:a16="http://schemas.microsoft.com/office/drawing/2014/main" id="{5BDA07AA-422C-4E31-B62F-22DD986AF232}"/>
              </a:ext>
            </a:extLst>
          </p:cNvPr>
          <p:cNvSpPr>
            <a:spLocks noGrp="1"/>
          </p:cNvSpPr>
          <p:nvPr>
            <p:ph type="dt" sz="half" idx="10"/>
          </p:nvPr>
        </p:nvSpPr>
        <p:spPr/>
        <p:txBody>
          <a:bodyPr/>
          <a:lstStyle/>
          <a:p>
            <a:fld id="{09C6AA02-C35B-4E8C-A6CC-B0FBE3C6543D}" type="datetime1">
              <a:rPr lang="de-DE" smtClean="0"/>
              <a:t>25.01.2022</a:t>
            </a:fld>
            <a:endParaRPr lang="de-DE"/>
          </a:p>
        </p:txBody>
      </p:sp>
      <p:sp>
        <p:nvSpPr>
          <p:cNvPr id="5" name="Fußzeilenplatzhalter 4">
            <a:extLst>
              <a:ext uri="{FF2B5EF4-FFF2-40B4-BE49-F238E27FC236}">
                <a16:creationId xmlns:a16="http://schemas.microsoft.com/office/drawing/2014/main" id="{9C3F0B19-B336-462F-AD58-9D1246042689}"/>
              </a:ext>
            </a:extLst>
          </p:cNvPr>
          <p:cNvSpPr>
            <a:spLocks noGrp="1"/>
          </p:cNvSpPr>
          <p:nvPr>
            <p:ph type="ftr" sz="quarter" idx="11"/>
          </p:nvPr>
        </p:nvSpPr>
        <p:spPr/>
        <p:txBody>
          <a:bodyPr/>
          <a:lstStyle/>
          <a:p>
            <a:r>
              <a:rPr lang="de-DE"/>
              <a:t>Mit ♡ erstellt von der eMBIS Akademie</a:t>
            </a:r>
            <a:endParaRPr lang="de-DE" dirty="0"/>
          </a:p>
        </p:txBody>
      </p:sp>
      <p:sp>
        <p:nvSpPr>
          <p:cNvPr id="6" name="Foliennummernplatzhalter 5">
            <a:extLst>
              <a:ext uri="{FF2B5EF4-FFF2-40B4-BE49-F238E27FC236}">
                <a16:creationId xmlns:a16="http://schemas.microsoft.com/office/drawing/2014/main" id="{5150F62C-EFE6-4FAE-80AE-C51D22B4609A}"/>
              </a:ext>
            </a:extLst>
          </p:cNvPr>
          <p:cNvSpPr>
            <a:spLocks noGrp="1"/>
          </p:cNvSpPr>
          <p:nvPr>
            <p:ph type="sldNum" sz="quarter" idx="12"/>
          </p:nvPr>
        </p:nvSpPr>
        <p:spPr/>
        <p:txBody>
          <a:bodyPr/>
          <a:lstStyle/>
          <a:p>
            <a:fld id="{D1A7C10A-74DE-42A3-B32F-F15583BC9DB5}" type="slidenum">
              <a:rPr lang="de-DE" smtClean="0"/>
              <a:t>4</a:t>
            </a:fld>
            <a:endParaRPr lang="de-DE"/>
          </a:p>
        </p:txBody>
      </p:sp>
      <p:sp>
        <p:nvSpPr>
          <p:cNvPr id="7" name="Inhaltsplatzhalter 2">
            <a:extLst>
              <a:ext uri="{FF2B5EF4-FFF2-40B4-BE49-F238E27FC236}">
                <a16:creationId xmlns:a16="http://schemas.microsoft.com/office/drawing/2014/main" id="{E1909BCA-40C7-4AB4-A787-62DAB8CB260F}"/>
              </a:ext>
            </a:extLst>
          </p:cNvPr>
          <p:cNvSpPr txBox="1">
            <a:spLocks/>
          </p:cNvSpPr>
          <p:nvPr/>
        </p:nvSpPr>
        <p:spPr>
          <a:xfrm>
            <a:off x="838200" y="5315484"/>
            <a:ext cx="10515600" cy="858891"/>
          </a:xfrm>
          <a:prstGeom prst="rect">
            <a:avLst/>
          </a:prstGeom>
          <a:solidFill>
            <a:schemeClr val="bg1">
              <a:lumMod val="95000"/>
            </a:schemeClr>
          </a:solidFill>
        </p:spPr>
        <p:txBody>
          <a:bodyPr vert="horz" lIns="91440" tIns="45720" rIns="91440" bIns="45720" rtlCol="0" anchor="ctr" anchorCtr="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5D6163"/>
                </a:solidFill>
                <a:latin typeface="+mn-lt"/>
                <a:ea typeface="+mn-ea"/>
                <a:cs typeface="+mn-cs"/>
              </a:defRPr>
            </a:lvl1pPr>
            <a:lvl2pPr marL="361950" indent="-276225" algn="l" defTabSz="914400" rtl="0" eaLnBrk="1" latinLnBrk="0" hangingPunct="1">
              <a:lnSpc>
                <a:spcPct val="90000"/>
              </a:lnSpc>
              <a:spcBef>
                <a:spcPts val="500"/>
              </a:spcBef>
              <a:buFont typeface="Arial" panose="020B0604020202020204" pitchFamily="34" charset="0"/>
              <a:buChar char="•"/>
              <a:defRPr sz="2400" kern="1200">
                <a:solidFill>
                  <a:srgbClr val="5D6163"/>
                </a:solidFill>
                <a:latin typeface="+mn-lt"/>
                <a:ea typeface="+mn-ea"/>
                <a:cs typeface="+mn-cs"/>
              </a:defRPr>
            </a:lvl2pPr>
            <a:lvl3pPr marL="715963" indent="-266700" algn="l" defTabSz="914400" rtl="0" eaLnBrk="1" latinLnBrk="0" hangingPunct="1">
              <a:lnSpc>
                <a:spcPct val="90000"/>
              </a:lnSpc>
              <a:spcBef>
                <a:spcPts val="500"/>
              </a:spcBef>
              <a:buFont typeface="Arial" panose="020B0604020202020204" pitchFamily="34" charset="0"/>
              <a:buChar char="•"/>
              <a:tabLst>
                <a:tab pos="715963" algn="l"/>
              </a:tabLst>
              <a:defRPr sz="2000" kern="1200">
                <a:solidFill>
                  <a:srgbClr val="5D6163"/>
                </a:solidFill>
                <a:latin typeface="+mn-lt"/>
                <a:ea typeface="+mn-ea"/>
                <a:cs typeface="+mn-cs"/>
              </a:defRPr>
            </a:lvl3pPr>
            <a:lvl4pPr marL="1077913" indent="-276225" algn="l" defTabSz="914400" rtl="0" eaLnBrk="1" latinLnBrk="0" hangingPunct="1">
              <a:lnSpc>
                <a:spcPct val="90000"/>
              </a:lnSpc>
              <a:spcBef>
                <a:spcPts val="500"/>
              </a:spcBef>
              <a:buFont typeface="Arial" panose="020B0604020202020204" pitchFamily="34" charset="0"/>
              <a:buChar char="•"/>
              <a:defRPr sz="1800" kern="1200">
                <a:solidFill>
                  <a:srgbClr val="5D6163"/>
                </a:solidFill>
                <a:latin typeface="+mn-lt"/>
                <a:ea typeface="+mn-ea"/>
                <a:cs typeface="+mn-cs"/>
              </a:defRPr>
            </a:lvl4pPr>
            <a:lvl5pPr marL="1431925" indent="-266700" algn="l" defTabSz="914400" rtl="0" eaLnBrk="1" latinLnBrk="0" hangingPunct="1">
              <a:lnSpc>
                <a:spcPct val="90000"/>
              </a:lnSpc>
              <a:spcBef>
                <a:spcPts val="500"/>
              </a:spcBef>
              <a:buFont typeface="Arial" panose="020B0604020202020204" pitchFamily="34" charset="0"/>
              <a:buChar char="•"/>
              <a:defRPr sz="1800" kern="1200">
                <a:solidFill>
                  <a:srgbClr val="5D616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sz="2400" b="1" dirty="0"/>
              <a:t>Tool-Tipp zur Analyse: </a:t>
            </a:r>
            <a:br>
              <a:rPr lang="de-DE" sz="2400" dirty="0"/>
            </a:br>
            <a:r>
              <a:rPr lang="de-DE" sz="2400" dirty="0">
                <a:hlinkClick r:id="rId2"/>
              </a:rPr>
              <a:t>Google Search </a:t>
            </a:r>
            <a:r>
              <a:rPr lang="de-DE" sz="2400" dirty="0" err="1">
                <a:hlinkClick r:id="rId2"/>
              </a:rPr>
              <a:t>Console</a:t>
            </a:r>
            <a:r>
              <a:rPr lang="de-DE" sz="2400" dirty="0"/>
              <a:t> oder ein Web-Analyse Tool wie z.B. Google Analytics</a:t>
            </a:r>
          </a:p>
        </p:txBody>
      </p:sp>
    </p:spTree>
    <p:extLst>
      <p:ext uri="{BB962C8B-B14F-4D97-AF65-F5344CB8AC3E}">
        <p14:creationId xmlns:p14="http://schemas.microsoft.com/office/powerpoint/2010/main" val="4288037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63F0CF-9504-4EB1-BC58-0CB652FE822B}"/>
              </a:ext>
            </a:extLst>
          </p:cNvPr>
          <p:cNvSpPr>
            <a:spLocks noGrp="1"/>
          </p:cNvSpPr>
          <p:nvPr>
            <p:ph type="title"/>
          </p:nvPr>
        </p:nvSpPr>
        <p:spPr/>
        <p:txBody>
          <a:bodyPr/>
          <a:lstStyle/>
          <a:p>
            <a:r>
              <a:rPr lang="de-DE" dirty="0"/>
              <a:t>Click-Through-Rate (CTR)</a:t>
            </a:r>
          </a:p>
        </p:txBody>
      </p:sp>
      <p:sp>
        <p:nvSpPr>
          <p:cNvPr id="3" name="Inhaltsplatzhalter 2">
            <a:extLst>
              <a:ext uri="{FF2B5EF4-FFF2-40B4-BE49-F238E27FC236}">
                <a16:creationId xmlns:a16="http://schemas.microsoft.com/office/drawing/2014/main" id="{A30B2446-FB5B-4AD0-9774-7BE3A4D892BC}"/>
              </a:ext>
            </a:extLst>
          </p:cNvPr>
          <p:cNvSpPr>
            <a:spLocks noGrp="1"/>
          </p:cNvSpPr>
          <p:nvPr>
            <p:ph idx="1"/>
          </p:nvPr>
        </p:nvSpPr>
        <p:spPr>
          <a:xfrm>
            <a:off x="838200" y="1825625"/>
            <a:ext cx="10515600" cy="3276214"/>
          </a:xfrm>
        </p:spPr>
        <p:txBody>
          <a:bodyPr>
            <a:noAutofit/>
          </a:bodyPr>
          <a:lstStyle/>
          <a:p>
            <a:r>
              <a:rPr lang="de-DE" sz="2400" dirty="0"/>
              <a:t>Ihre </a:t>
            </a:r>
            <a:r>
              <a:rPr lang="de-DE" sz="2400" b="1" dirty="0"/>
              <a:t>organische Klickrate oder Click-Through-Rate (CTR) </a:t>
            </a:r>
            <a:r>
              <a:rPr lang="de-DE" sz="2400" dirty="0"/>
              <a:t>zeigt den Prozentsatz der Personen, die auf Ihr Ergebnis in der Ergebnisliste von Google geklickt haben. Also, </a:t>
            </a:r>
            <a:r>
              <a:rPr lang="de-DE" sz="2400" i="1" dirty="0"/>
              <a:t>wie viele Klicks hast Du auf Impressionen bei Suchergebnissen über Google erhalten? </a:t>
            </a:r>
            <a:r>
              <a:rPr lang="de-DE" sz="2400" dirty="0"/>
              <a:t>Wenn 1.000 Suchende Ihre Seitenauflistung in den Suchergebnissen sehen und 50 Personen auf den Link Ihrer Website klicken, beträgt Ihre CTR für diese Seite 5 %.</a:t>
            </a:r>
          </a:p>
          <a:p>
            <a:r>
              <a:rPr lang="de-DE" sz="2400" dirty="0"/>
              <a:t>Ist Ihre CTR niedrig, kann dies bedeuten, dass Ihr Titeltext oder Ihre Meta-Beschreibung nicht ansprechend sind oder der Inhalt nicht für die Suchanfrage der </a:t>
            </a:r>
            <a:r>
              <a:rPr lang="de-DE" sz="2400" dirty="0" err="1"/>
              <a:t>Nutzer:innen</a:t>
            </a:r>
            <a:r>
              <a:rPr lang="de-DE" sz="2400" dirty="0"/>
              <a:t> relevant ist. </a:t>
            </a:r>
          </a:p>
        </p:txBody>
      </p:sp>
      <p:sp>
        <p:nvSpPr>
          <p:cNvPr id="4" name="Datumsplatzhalter 3">
            <a:extLst>
              <a:ext uri="{FF2B5EF4-FFF2-40B4-BE49-F238E27FC236}">
                <a16:creationId xmlns:a16="http://schemas.microsoft.com/office/drawing/2014/main" id="{5BDA07AA-422C-4E31-B62F-22DD986AF232}"/>
              </a:ext>
            </a:extLst>
          </p:cNvPr>
          <p:cNvSpPr>
            <a:spLocks noGrp="1"/>
          </p:cNvSpPr>
          <p:nvPr>
            <p:ph type="dt" sz="half" idx="10"/>
          </p:nvPr>
        </p:nvSpPr>
        <p:spPr/>
        <p:txBody>
          <a:bodyPr/>
          <a:lstStyle/>
          <a:p>
            <a:fld id="{09C6AA02-C35B-4E8C-A6CC-B0FBE3C6543D}" type="datetime1">
              <a:rPr lang="de-DE" smtClean="0"/>
              <a:t>25.01.2022</a:t>
            </a:fld>
            <a:endParaRPr lang="de-DE"/>
          </a:p>
        </p:txBody>
      </p:sp>
      <p:sp>
        <p:nvSpPr>
          <p:cNvPr id="5" name="Fußzeilenplatzhalter 4">
            <a:extLst>
              <a:ext uri="{FF2B5EF4-FFF2-40B4-BE49-F238E27FC236}">
                <a16:creationId xmlns:a16="http://schemas.microsoft.com/office/drawing/2014/main" id="{9C3F0B19-B336-462F-AD58-9D1246042689}"/>
              </a:ext>
            </a:extLst>
          </p:cNvPr>
          <p:cNvSpPr>
            <a:spLocks noGrp="1"/>
          </p:cNvSpPr>
          <p:nvPr>
            <p:ph type="ftr" sz="quarter" idx="11"/>
          </p:nvPr>
        </p:nvSpPr>
        <p:spPr/>
        <p:txBody>
          <a:bodyPr/>
          <a:lstStyle/>
          <a:p>
            <a:r>
              <a:rPr lang="de-DE"/>
              <a:t>Mit ♡ erstellt von der eMBIS Akademie</a:t>
            </a:r>
            <a:endParaRPr lang="de-DE" dirty="0"/>
          </a:p>
        </p:txBody>
      </p:sp>
      <p:sp>
        <p:nvSpPr>
          <p:cNvPr id="6" name="Foliennummernplatzhalter 5">
            <a:extLst>
              <a:ext uri="{FF2B5EF4-FFF2-40B4-BE49-F238E27FC236}">
                <a16:creationId xmlns:a16="http://schemas.microsoft.com/office/drawing/2014/main" id="{5150F62C-EFE6-4FAE-80AE-C51D22B4609A}"/>
              </a:ext>
            </a:extLst>
          </p:cNvPr>
          <p:cNvSpPr>
            <a:spLocks noGrp="1"/>
          </p:cNvSpPr>
          <p:nvPr>
            <p:ph type="sldNum" sz="quarter" idx="12"/>
          </p:nvPr>
        </p:nvSpPr>
        <p:spPr/>
        <p:txBody>
          <a:bodyPr/>
          <a:lstStyle/>
          <a:p>
            <a:fld id="{D1A7C10A-74DE-42A3-B32F-F15583BC9DB5}" type="slidenum">
              <a:rPr lang="de-DE" smtClean="0"/>
              <a:t>5</a:t>
            </a:fld>
            <a:endParaRPr lang="de-DE"/>
          </a:p>
        </p:txBody>
      </p:sp>
      <p:sp>
        <p:nvSpPr>
          <p:cNvPr id="7" name="Inhaltsplatzhalter 2">
            <a:extLst>
              <a:ext uri="{FF2B5EF4-FFF2-40B4-BE49-F238E27FC236}">
                <a16:creationId xmlns:a16="http://schemas.microsoft.com/office/drawing/2014/main" id="{E1909BCA-40C7-4AB4-A787-62DAB8CB260F}"/>
              </a:ext>
            </a:extLst>
          </p:cNvPr>
          <p:cNvSpPr txBox="1">
            <a:spLocks/>
          </p:cNvSpPr>
          <p:nvPr/>
        </p:nvSpPr>
        <p:spPr>
          <a:xfrm>
            <a:off x="838200" y="5315484"/>
            <a:ext cx="10515600" cy="858891"/>
          </a:xfrm>
          <a:prstGeom prst="rect">
            <a:avLst/>
          </a:prstGeom>
          <a:solidFill>
            <a:schemeClr val="bg1">
              <a:lumMod val="95000"/>
            </a:schemeClr>
          </a:solidFill>
        </p:spPr>
        <p:txBody>
          <a:bodyPr vert="horz" lIns="91440" tIns="45720" rIns="91440" bIns="45720" rtlCol="0" anchor="ctr" anchorCtr="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5D6163"/>
                </a:solidFill>
                <a:latin typeface="+mn-lt"/>
                <a:ea typeface="+mn-ea"/>
                <a:cs typeface="+mn-cs"/>
              </a:defRPr>
            </a:lvl1pPr>
            <a:lvl2pPr marL="361950" indent="-276225" algn="l" defTabSz="914400" rtl="0" eaLnBrk="1" latinLnBrk="0" hangingPunct="1">
              <a:lnSpc>
                <a:spcPct val="90000"/>
              </a:lnSpc>
              <a:spcBef>
                <a:spcPts val="500"/>
              </a:spcBef>
              <a:buFont typeface="Arial" panose="020B0604020202020204" pitchFamily="34" charset="0"/>
              <a:buChar char="•"/>
              <a:defRPr sz="2400" kern="1200">
                <a:solidFill>
                  <a:srgbClr val="5D6163"/>
                </a:solidFill>
                <a:latin typeface="+mn-lt"/>
                <a:ea typeface="+mn-ea"/>
                <a:cs typeface="+mn-cs"/>
              </a:defRPr>
            </a:lvl2pPr>
            <a:lvl3pPr marL="715963" indent="-266700" algn="l" defTabSz="914400" rtl="0" eaLnBrk="1" latinLnBrk="0" hangingPunct="1">
              <a:lnSpc>
                <a:spcPct val="90000"/>
              </a:lnSpc>
              <a:spcBef>
                <a:spcPts val="500"/>
              </a:spcBef>
              <a:buFont typeface="Arial" panose="020B0604020202020204" pitchFamily="34" charset="0"/>
              <a:buChar char="•"/>
              <a:tabLst>
                <a:tab pos="715963" algn="l"/>
              </a:tabLst>
              <a:defRPr sz="2000" kern="1200">
                <a:solidFill>
                  <a:srgbClr val="5D6163"/>
                </a:solidFill>
                <a:latin typeface="+mn-lt"/>
                <a:ea typeface="+mn-ea"/>
                <a:cs typeface="+mn-cs"/>
              </a:defRPr>
            </a:lvl3pPr>
            <a:lvl4pPr marL="1077913" indent="-276225" algn="l" defTabSz="914400" rtl="0" eaLnBrk="1" latinLnBrk="0" hangingPunct="1">
              <a:lnSpc>
                <a:spcPct val="90000"/>
              </a:lnSpc>
              <a:spcBef>
                <a:spcPts val="500"/>
              </a:spcBef>
              <a:buFont typeface="Arial" panose="020B0604020202020204" pitchFamily="34" charset="0"/>
              <a:buChar char="•"/>
              <a:defRPr sz="1800" kern="1200">
                <a:solidFill>
                  <a:srgbClr val="5D6163"/>
                </a:solidFill>
                <a:latin typeface="+mn-lt"/>
                <a:ea typeface="+mn-ea"/>
                <a:cs typeface="+mn-cs"/>
              </a:defRPr>
            </a:lvl4pPr>
            <a:lvl5pPr marL="1431925" indent="-266700" algn="l" defTabSz="914400" rtl="0" eaLnBrk="1" latinLnBrk="0" hangingPunct="1">
              <a:lnSpc>
                <a:spcPct val="90000"/>
              </a:lnSpc>
              <a:spcBef>
                <a:spcPts val="500"/>
              </a:spcBef>
              <a:buFont typeface="Arial" panose="020B0604020202020204" pitchFamily="34" charset="0"/>
              <a:buChar char="•"/>
              <a:defRPr sz="1800" kern="1200">
                <a:solidFill>
                  <a:srgbClr val="5D616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sz="2400" b="1" dirty="0"/>
              <a:t>Tool-Tipp zur Analyse: </a:t>
            </a:r>
            <a:br>
              <a:rPr lang="de-DE" sz="2400" dirty="0"/>
            </a:br>
            <a:r>
              <a:rPr lang="de-DE" sz="2400" dirty="0">
                <a:hlinkClick r:id="rId2"/>
              </a:rPr>
              <a:t>Google Search </a:t>
            </a:r>
            <a:r>
              <a:rPr lang="de-DE" sz="2400" dirty="0" err="1">
                <a:hlinkClick r:id="rId2"/>
              </a:rPr>
              <a:t>Console</a:t>
            </a:r>
            <a:endParaRPr lang="de-DE" sz="2400" dirty="0"/>
          </a:p>
        </p:txBody>
      </p:sp>
    </p:spTree>
    <p:extLst>
      <p:ext uri="{BB962C8B-B14F-4D97-AF65-F5344CB8AC3E}">
        <p14:creationId xmlns:p14="http://schemas.microsoft.com/office/powerpoint/2010/main" val="2589339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63F0CF-9504-4EB1-BC58-0CB652FE822B}"/>
              </a:ext>
            </a:extLst>
          </p:cNvPr>
          <p:cNvSpPr>
            <a:spLocks noGrp="1"/>
          </p:cNvSpPr>
          <p:nvPr>
            <p:ph type="title"/>
          </p:nvPr>
        </p:nvSpPr>
        <p:spPr/>
        <p:txBody>
          <a:bodyPr/>
          <a:lstStyle/>
          <a:p>
            <a:r>
              <a:rPr lang="de-DE" dirty="0"/>
              <a:t>Ausstiegsrate</a:t>
            </a:r>
          </a:p>
        </p:txBody>
      </p:sp>
      <p:sp>
        <p:nvSpPr>
          <p:cNvPr id="3" name="Inhaltsplatzhalter 2">
            <a:extLst>
              <a:ext uri="{FF2B5EF4-FFF2-40B4-BE49-F238E27FC236}">
                <a16:creationId xmlns:a16="http://schemas.microsoft.com/office/drawing/2014/main" id="{A30B2446-FB5B-4AD0-9774-7BE3A4D892BC}"/>
              </a:ext>
            </a:extLst>
          </p:cNvPr>
          <p:cNvSpPr>
            <a:spLocks noGrp="1"/>
          </p:cNvSpPr>
          <p:nvPr>
            <p:ph idx="1"/>
          </p:nvPr>
        </p:nvSpPr>
        <p:spPr>
          <a:xfrm>
            <a:off x="838200" y="1825625"/>
            <a:ext cx="10515600" cy="3276214"/>
          </a:xfrm>
        </p:spPr>
        <p:txBody>
          <a:bodyPr>
            <a:noAutofit/>
          </a:bodyPr>
          <a:lstStyle/>
          <a:p>
            <a:r>
              <a:rPr lang="de-DE" sz="2400" dirty="0"/>
              <a:t>Exit-Seiten sind die letzten Seiten, die Ihre Besucher sehen, bevor sie Ihre Website verlassen. Prüfen Sie, ob unter den </a:t>
            </a:r>
            <a:r>
              <a:rPr lang="de-DE" sz="2400" b="1" dirty="0"/>
              <a:t>Top-Exit-Seiten</a:t>
            </a:r>
            <a:r>
              <a:rPr lang="de-DE" sz="2400" dirty="0"/>
              <a:t> auch Seiten sind, die für Ihre Zielerreichung wichtig sind. Hier sollten die </a:t>
            </a:r>
            <a:r>
              <a:rPr lang="de-DE" sz="2400" dirty="0" err="1"/>
              <a:t>Nutzer:innen</a:t>
            </a:r>
            <a:r>
              <a:rPr lang="de-DE" sz="2400" dirty="0"/>
              <a:t> nicht aussteigen oder abspringen. Falls das so ist, versuchen Sie entgegenzuwirken:</a:t>
            </a:r>
          </a:p>
          <a:p>
            <a:pPr lvl="1"/>
            <a:r>
              <a:rPr lang="de-DE" sz="2000" dirty="0"/>
              <a:t>Stellen Sie sicher, dass Ihr Layout und Ihre Navigationsstruktur leicht verständlich ist.</a:t>
            </a:r>
          </a:p>
          <a:p>
            <a:pPr lvl="1"/>
            <a:r>
              <a:rPr lang="de-DE" sz="2000" dirty="0"/>
              <a:t>Integrieren Sie klare interne Links und Handlungsaufforderungen, um Besucher zu anderen relevanten Inhalten Ihrer Website zu leiten.</a:t>
            </a:r>
          </a:p>
          <a:p>
            <a:pPr lvl="1"/>
            <a:r>
              <a:rPr lang="de-DE" sz="2000" dirty="0"/>
              <a:t>Erstellen Sie hochwertige Inhalte einschließlich visueller Elemente wie Bilder oder Videos, um die </a:t>
            </a:r>
            <a:r>
              <a:rPr lang="de-DE" sz="2000" dirty="0" err="1"/>
              <a:t>Besucher:innen</a:t>
            </a:r>
            <a:r>
              <a:rPr lang="de-DE" sz="2000" dirty="0"/>
              <a:t> besser einzubinden.</a:t>
            </a:r>
          </a:p>
        </p:txBody>
      </p:sp>
      <p:sp>
        <p:nvSpPr>
          <p:cNvPr id="4" name="Datumsplatzhalter 3">
            <a:extLst>
              <a:ext uri="{FF2B5EF4-FFF2-40B4-BE49-F238E27FC236}">
                <a16:creationId xmlns:a16="http://schemas.microsoft.com/office/drawing/2014/main" id="{5BDA07AA-422C-4E31-B62F-22DD986AF232}"/>
              </a:ext>
            </a:extLst>
          </p:cNvPr>
          <p:cNvSpPr>
            <a:spLocks noGrp="1"/>
          </p:cNvSpPr>
          <p:nvPr>
            <p:ph type="dt" sz="half" idx="10"/>
          </p:nvPr>
        </p:nvSpPr>
        <p:spPr/>
        <p:txBody>
          <a:bodyPr/>
          <a:lstStyle/>
          <a:p>
            <a:fld id="{09C6AA02-C35B-4E8C-A6CC-B0FBE3C6543D}" type="datetime1">
              <a:rPr lang="de-DE" smtClean="0"/>
              <a:t>25.01.2022</a:t>
            </a:fld>
            <a:endParaRPr lang="de-DE"/>
          </a:p>
        </p:txBody>
      </p:sp>
      <p:sp>
        <p:nvSpPr>
          <p:cNvPr id="5" name="Fußzeilenplatzhalter 4">
            <a:extLst>
              <a:ext uri="{FF2B5EF4-FFF2-40B4-BE49-F238E27FC236}">
                <a16:creationId xmlns:a16="http://schemas.microsoft.com/office/drawing/2014/main" id="{9C3F0B19-B336-462F-AD58-9D1246042689}"/>
              </a:ext>
            </a:extLst>
          </p:cNvPr>
          <p:cNvSpPr>
            <a:spLocks noGrp="1"/>
          </p:cNvSpPr>
          <p:nvPr>
            <p:ph type="ftr" sz="quarter" idx="11"/>
          </p:nvPr>
        </p:nvSpPr>
        <p:spPr/>
        <p:txBody>
          <a:bodyPr/>
          <a:lstStyle/>
          <a:p>
            <a:r>
              <a:rPr lang="de-DE"/>
              <a:t>Mit ♡ erstellt von der eMBIS Akademie</a:t>
            </a:r>
            <a:endParaRPr lang="de-DE" dirty="0"/>
          </a:p>
        </p:txBody>
      </p:sp>
      <p:sp>
        <p:nvSpPr>
          <p:cNvPr id="6" name="Foliennummernplatzhalter 5">
            <a:extLst>
              <a:ext uri="{FF2B5EF4-FFF2-40B4-BE49-F238E27FC236}">
                <a16:creationId xmlns:a16="http://schemas.microsoft.com/office/drawing/2014/main" id="{5150F62C-EFE6-4FAE-80AE-C51D22B4609A}"/>
              </a:ext>
            </a:extLst>
          </p:cNvPr>
          <p:cNvSpPr>
            <a:spLocks noGrp="1"/>
          </p:cNvSpPr>
          <p:nvPr>
            <p:ph type="sldNum" sz="quarter" idx="12"/>
          </p:nvPr>
        </p:nvSpPr>
        <p:spPr/>
        <p:txBody>
          <a:bodyPr/>
          <a:lstStyle/>
          <a:p>
            <a:fld id="{D1A7C10A-74DE-42A3-B32F-F15583BC9DB5}" type="slidenum">
              <a:rPr lang="de-DE" smtClean="0"/>
              <a:t>6</a:t>
            </a:fld>
            <a:endParaRPr lang="de-DE"/>
          </a:p>
        </p:txBody>
      </p:sp>
      <p:sp>
        <p:nvSpPr>
          <p:cNvPr id="7" name="Inhaltsplatzhalter 2">
            <a:extLst>
              <a:ext uri="{FF2B5EF4-FFF2-40B4-BE49-F238E27FC236}">
                <a16:creationId xmlns:a16="http://schemas.microsoft.com/office/drawing/2014/main" id="{E1909BCA-40C7-4AB4-A787-62DAB8CB260F}"/>
              </a:ext>
            </a:extLst>
          </p:cNvPr>
          <p:cNvSpPr txBox="1">
            <a:spLocks/>
          </p:cNvSpPr>
          <p:nvPr/>
        </p:nvSpPr>
        <p:spPr>
          <a:xfrm>
            <a:off x="838200" y="5315484"/>
            <a:ext cx="10515600" cy="858891"/>
          </a:xfrm>
          <a:prstGeom prst="rect">
            <a:avLst/>
          </a:prstGeom>
          <a:solidFill>
            <a:schemeClr val="bg1">
              <a:lumMod val="95000"/>
            </a:schemeClr>
          </a:solidFill>
        </p:spPr>
        <p:txBody>
          <a:bodyPr vert="horz" lIns="91440" tIns="45720" rIns="91440" bIns="45720" rtlCol="0" anchor="ctr" anchorCtr="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5D6163"/>
                </a:solidFill>
                <a:latin typeface="+mn-lt"/>
                <a:ea typeface="+mn-ea"/>
                <a:cs typeface="+mn-cs"/>
              </a:defRPr>
            </a:lvl1pPr>
            <a:lvl2pPr marL="361950" indent="-276225" algn="l" defTabSz="914400" rtl="0" eaLnBrk="1" latinLnBrk="0" hangingPunct="1">
              <a:lnSpc>
                <a:spcPct val="90000"/>
              </a:lnSpc>
              <a:spcBef>
                <a:spcPts val="500"/>
              </a:spcBef>
              <a:buFont typeface="Arial" panose="020B0604020202020204" pitchFamily="34" charset="0"/>
              <a:buChar char="•"/>
              <a:defRPr sz="2400" kern="1200">
                <a:solidFill>
                  <a:srgbClr val="5D6163"/>
                </a:solidFill>
                <a:latin typeface="+mn-lt"/>
                <a:ea typeface="+mn-ea"/>
                <a:cs typeface="+mn-cs"/>
              </a:defRPr>
            </a:lvl2pPr>
            <a:lvl3pPr marL="715963" indent="-266700" algn="l" defTabSz="914400" rtl="0" eaLnBrk="1" latinLnBrk="0" hangingPunct="1">
              <a:lnSpc>
                <a:spcPct val="90000"/>
              </a:lnSpc>
              <a:spcBef>
                <a:spcPts val="500"/>
              </a:spcBef>
              <a:buFont typeface="Arial" panose="020B0604020202020204" pitchFamily="34" charset="0"/>
              <a:buChar char="•"/>
              <a:tabLst>
                <a:tab pos="715963" algn="l"/>
              </a:tabLst>
              <a:defRPr sz="2000" kern="1200">
                <a:solidFill>
                  <a:srgbClr val="5D6163"/>
                </a:solidFill>
                <a:latin typeface="+mn-lt"/>
                <a:ea typeface="+mn-ea"/>
                <a:cs typeface="+mn-cs"/>
              </a:defRPr>
            </a:lvl3pPr>
            <a:lvl4pPr marL="1077913" indent="-276225" algn="l" defTabSz="914400" rtl="0" eaLnBrk="1" latinLnBrk="0" hangingPunct="1">
              <a:lnSpc>
                <a:spcPct val="90000"/>
              </a:lnSpc>
              <a:spcBef>
                <a:spcPts val="500"/>
              </a:spcBef>
              <a:buFont typeface="Arial" panose="020B0604020202020204" pitchFamily="34" charset="0"/>
              <a:buChar char="•"/>
              <a:defRPr sz="1800" kern="1200">
                <a:solidFill>
                  <a:srgbClr val="5D6163"/>
                </a:solidFill>
                <a:latin typeface="+mn-lt"/>
                <a:ea typeface="+mn-ea"/>
                <a:cs typeface="+mn-cs"/>
              </a:defRPr>
            </a:lvl4pPr>
            <a:lvl5pPr marL="1431925" indent="-266700" algn="l" defTabSz="914400" rtl="0" eaLnBrk="1" latinLnBrk="0" hangingPunct="1">
              <a:lnSpc>
                <a:spcPct val="90000"/>
              </a:lnSpc>
              <a:spcBef>
                <a:spcPts val="500"/>
              </a:spcBef>
              <a:buFont typeface="Arial" panose="020B0604020202020204" pitchFamily="34" charset="0"/>
              <a:buChar char="•"/>
              <a:defRPr sz="1800" kern="1200">
                <a:solidFill>
                  <a:srgbClr val="5D616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sz="2400" b="1" dirty="0"/>
              <a:t>Tool-Tipp zur Analyse: </a:t>
            </a:r>
            <a:br>
              <a:rPr lang="de-DE" sz="2400" dirty="0"/>
            </a:br>
            <a:r>
              <a:rPr lang="nl-NL" sz="2400" dirty="0"/>
              <a:t>Web-Analyse Tool wie z.B. Google Analytics</a:t>
            </a:r>
            <a:endParaRPr lang="de-DE" sz="2400" dirty="0"/>
          </a:p>
        </p:txBody>
      </p:sp>
    </p:spTree>
    <p:extLst>
      <p:ext uri="{BB962C8B-B14F-4D97-AF65-F5344CB8AC3E}">
        <p14:creationId xmlns:p14="http://schemas.microsoft.com/office/powerpoint/2010/main" val="3090075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63F0CF-9504-4EB1-BC58-0CB652FE822B}"/>
              </a:ext>
            </a:extLst>
          </p:cNvPr>
          <p:cNvSpPr>
            <a:spLocks noGrp="1"/>
          </p:cNvSpPr>
          <p:nvPr>
            <p:ph type="title"/>
          </p:nvPr>
        </p:nvSpPr>
        <p:spPr/>
        <p:txBody>
          <a:bodyPr/>
          <a:lstStyle/>
          <a:p>
            <a:r>
              <a:rPr lang="de-DE" dirty="0"/>
              <a:t>Seiten pro Sitzung</a:t>
            </a:r>
          </a:p>
        </p:txBody>
      </p:sp>
      <p:sp>
        <p:nvSpPr>
          <p:cNvPr id="3" name="Inhaltsplatzhalter 2">
            <a:extLst>
              <a:ext uri="{FF2B5EF4-FFF2-40B4-BE49-F238E27FC236}">
                <a16:creationId xmlns:a16="http://schemas.microsoft.com/office/drawing/2014/main" id="{A30B2446-FB5B-4AD0-9774-7BE3A4D892BC}"/>
              </a:ext>
            </a:extLst>
          </p:cNvPr>
          <p:cNvSpPr>
            <a:spLocks noGrp="1"/>
          </p:cNvSpPr>
          <p:nvPr>
            <p:ph idx="1"/>
          </p:nvPr>
        </p:nvSpPr>
        <p:spPr>
          <a:xfrm>
            <a:off x="838200" y="1825624"/>
            <a:ext cx="10515600" cy="3489859"/>
          </a:xfrm>
        </p:spPr>
        <p:txBody>
          <a:bodyPr>
            <a:noAutofit/>
          </a:bodyPr>
          <a:lstStyle/>
          <a:p>
            <a:r>
              <a:rPr lang="de-DE" sz="2400" b="1" dirty="0"/>
              <a:t>Seiten pro Sitzung </a:t>
            </a:r>
            <a:r>
              <a:rPr lang="de-DE" sz="2400" dirty="0"/>
              <a:t>gibt die Anzahl der Seiten an, die Ihre </a:t>
            </a:r>
            <a:r>
              <a:rPr lang="de-DE" sz="2400" dirty="0" err="1"/>
              <a:t>Nutzer:innen</a:t>
            </a:r>
            <a:r>
              <a:rPr lang="de-DE" sz="2400" dirty="0"/>
              <a:t> im Durchschnitt besuchen, bevor sie Ihre Website verlassen. Je höher diese Kennzahl, desto besser das Nutzerengagement. Optimalerweise bringen Sie diese Zahl mit der Verweildauer in Verbindung. Also der Zeit, die ein User insgesamt auf Ihrer Website verbracht hat. Denn eine hohe Anzahl an Seitenaufrufen ist nur sinnvoll, wenn die </a:t>
            </a:r>
            <a:r>
              <a:rPr lang="de-DE" sz="2400" dirty="0" err="1"/>
              <a:t>Nutzer:innen</a:t>
            </a:r>
            <a:r>
              <a:rPr lang="de-DE" sz="2400" dirty="0"/>
              <a:t> anschließend auch lange genug da waren, um die Seiten zu lesen. </a:t>
            </a:r>
          </a:p>
          <a:p>
            <a:r>
              <a:rPr lang="de-DE" sz="2400" dirty="0"/>
              <a:t>Ist dieser Messwert niedrig, ist dies möglicherweise ein Hinweis, dass Ihre Inhalte nicht ansprechend oder relevant genug sind. Oder es bedeutet, dass Ihre interne Verlinkung oder Navigation nicht benutzerfreundlich genug ist. </a:t>
            </a:r>
          </a:p>
        </p:txBody>
      </p:sp>
      <p:sp>
        <p:nvSpPr>
          <p:cNvPr id="4" name="Datumsplatzhalter 3">
            <a:extLst>
              <a:ext uri="{FF2B5EF4-FFF2-40B4-BE49-F238E27FC236}">
                <a16:creationId xmlns:a16="http://schemas.microsoft.com/office/drawing/2014/main" id="{5BDA07AA-422C-4E31-B62F-22DD986AF232}"/>
              </a:ext>
            </a:extLst>
          </p:cNvPr>
          <p:cNvSpPr>
            <a:spLocks noGrp="1"/>
          </p:cNvSpPr>
          <p:nvPr>
            <p:ph type="dt" sz="half" idx="10"/>
          </p:nvPr>
        </p:nvSpPr>
        <p:spPr/>
        <p:txBody>
          <a:bodyPr/>
          <a:lstStyle/>
          <a:p>
            <a:fld id="{09C6AA02-C35B-4E8C-A6CC-B0FBE3C6543D}" type="datetime1">
              <a:rPr lang="de-DE" smtClean="0"/>
              <a:t>25.01.2022</a:t>
            </a:fld>
            <a:endParaRPr lang="de-DE"/>
          </a:p>
        </p:txBody>
      </p:sp>
      <p:sp>
        <p:nvSpPr>
          <p:cNvPr id="5" name="Fußzeilenplatzhalter 4">
            <a:extLst>
              <a:ext uri="{FF2B5EF4-FFF2-40B4-BE49-F238E27FC236}">
                <a16:creationId xmlns:a16="http://schemas.microsoft.com/office/drawing/2014/main" id="{9C3F0B19-B336-462F-AD58-9D1246042689}"/>
              </a:ext>
            </a:extLst>
          </p:cNvPr>
          <p:cNvSpPr>
            <a:spLocks noGrp="1"/>
          </p:cNvSpPr>
          <p:nvPr>
            <p:ph type="ftr" sz="quarter" idx="11"/>
          </p:nvPr>
        </p:nvSpPr>
        <p:spPr/>
        <p:txBody>
          <a:bodyPr/>
          <a:lstStyle/>
          <a:p>
            <a:r>
              <a:rPr lang="de-DE"/>
              <a:t>Mit ♡ erstellt von der eMBIS Akademie</a:t>
            </a:r>
            <a:endParaRPr lang="de-DE" dirty="0"/>
          </a:p>
        </p:txBody>
      </p:sp>
      <p:sp>
        <p:nvSpPr>
          <p:cNvPr id="6" name="Foliennummernplatzhalter 5">
            <a:extLst>
              <a:ext uri="{FF2B5EF4-FFF2-40B4-BE49-F238E27FC236}">
                <a16:creationId xmlns:a16="http://schemas.microsoft.com/office/drawing/2014/main" id="{5150F62C-EFE6-4FAE-80AE-C51D22B4609A}"/>
              </a:ext>
            </a:extLst>
          </p:cNvPr>
          <p:cNvSpPr>
            <a:spLocks noGrp="1"/>
          </p:cNvSpPr>
          <p:nvPr>
            <p:ph type="sldNum" sz="quarter" idx="12"/>
          </p:nvPr>
        </p:nvSpPr>
        <p:spPr/>
        <p:txBody>
          <a:bodyPr/>
          <a:lstStyle/>
          <a:p>
            <a:fld id="{D1A7C10A-74DE-42A3-B32F-F15583BC9DB5}" type="slidenum">
              <a:rPr lang="de-DE" smtClean="0"/>
              <a:t>7</a:t>
            </a:fld>
            <a:endParaRPr lang="de-DE"/>
          </a:p>
        </p:txBody>
      </p:sp>
      <p:sp>
        <p:nvSpPr>
          <p:cNvPr id="7" name="Inhaltsplatzhalter 2">
            <a:extLst>
              <a:ext uri="{FF2B5EF4-FFF2-40B4-BE49-F238E27FC236}">
                <a16:creationId xmlns:a16="http://schemas.microsoft.com/office/drawing/2014/main" id="{E1909BCA-40C7-4AB4-A787-62DAB8CB260F}"/>
              </a:ext>
            </a:extLst>
          </p:cNvPr>
          <p:cNvSpPr txBox="1">
            <a:spLocks/>
          </p:cNvSpPr>
          <p:nvPr/>
        </p:nvSpPr>
        <p:spPr>
          <a:xfrm>
            <a:off x="838200" y="5315484"/>
            <a:ext cx="10515600" cy="858891"/>
          </a:xfrm>
          <a:prstGeom prst="rect">
            <a:avLst/>
          </a:prstGeom>
          <a:solidFill>
            <a:schemeClr val="bg1">
              <a:lumMod val="95000"/>
            </a:schemeClr>
          </a:solidFill>
        </p:spPr>
        <p:txBody>
          <a:bodyPr vert="horz" lIns="91440" tIns="45720" rIns="91440" bIns="45720" rtlCol="0" anchor="ctr" anchorCtr="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5D6163"/>
                </a:solidFill>
                <a:latin typeface="+mn-lt"/>
                <a:ea typeface="+mn-ea"/>
                <a:cs typeface="+mn-cs"/>
              </a:defRPr>
            </a:lvl1pPr>
            <a:lvl2pPr marL="361950" indent="-276225" algn="l" defTabSz="914400" rtl="0" eaLnBrk="1" latinLnBrk="0" hangingPunct="1">
              <a:lnSpc>
                <a:spcPct val="90000"/>
              </a:lnSpc>
              <a:spcBef>
                <a:spcPts val="500"/>
              </a:spcBef>
              <a:buFont typeface="Arial" panose="020B0604020202020204" pitchFamily="34" charset="0"/>
              <a:buChar char="•"/>
              <a:defRPr sz="2400" kern="1200">
                <a:solidFill>
                  <a:srgbClr val="5D6163"/>
                </a:solidFill>
                <a:latin typeface="+mn-lt"/>
                <a:ea typeface="+mn-ea"/>
                <a:cs typeface="+mn-cs"/>
              </a:defRPr>
            </a:lvl2pPr>
            <a:lvl3pPr marL="715963" indent="-266700" algn="l" defTabSz="914400" rtl="0" eaLnBrk="1" latinLnBrk="0" hangingPunct="1">
              <a:lnSpc>
                <a:spcPct val="90000"/>
              </a:lnSpc>
              <a:spcBef>
                <a:spcPts val="500"/>
              </a:spcBef>
              <a:buFont typeface="Arial" panose="020B0604020202020204" pitchFamily="34" charset="0"/>
              <a:buChar char="•"/>
              <a:tabLst>
                <a:tab pos="715963" algn="l"/>
              </a:tabLst>
              <a:defRPr sz="2000" kern="1200">
                <a:solidFill>
                  <a:srgbClr val="5D6163"/>
                </a:solidFill>
                <a:latin typeface="+mn-lt"/>
                <a:ea typeface="+mn-ea"/>
                <a:cs typeface="+mn-cs"/>
              </a:defRPr>
            </a:lvl3pPr>
            <a:lvl4pPr marL="1077913" indent="-276225" algn="l" defTabSz="914400" rtl="0" eaLnBrk="1" latinLnBrk="0" hangingPunct="1">
              <a:lnSpc>
                <a:spcPct val="90000"/>
              </a:lnSpc>
              <a:spcBef>
                <a:spcPts val="500"/>
              </a:spcBef>
              <a:buFont typeface="Arial" panose="020B0604020202020204" pitchFamily="34" charset="0"/>
              <a:buChar char="•"/>
              <a:defRPr sz="1800" kern="1200">
                <a:solidFill>
                  <a:srgbClr val="5D6163"/>
                </a:solidFill>
                <a:latin typeface="+mn-lt"/>
                <a:ea typeface="+mn-ea"/>
                <a:cs typeface="+mn-cs"/>
              </a:defRPr>
            </a:lvl4pPr>
            <a:lvl5pPr marL="1431925" indent="-266700" algn="l" defTabSz="914400" rtl="0" eaLnBrk="1" latinLnBrk="0" hangingPunct="1">
              <a:lnSpc>
                <a:spcPct val="90000"/>
              </a:lnSpc>
              <a:spcBef>
                <a:spcPts val="500"/>
              </a:spcBef>
              <a:buFont typeface="Arial" panose="020B0604020202020204" pitchFamily="34" charset="0"/>
              <a:buChar char="•"/>
              <a:defRPr sz="1800" kern="1200">
                <a:solidFill>
                  <a:srgbClr val="5D616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sz="2400" b="1" dirty="0"/>
              <a:t>Tool-Tipp zur Analyse: </a:t>
            </a:r>
            <a:br>
              <a:rPr lang="de-DE" sz="2400" dirty="0"/>
            </a:br>
            <a:r>
              <a:rPr lang="nl-NL" sz="2400" dirty="0"/>
              <a:t>Web-Analyse Tool wie z.B. Google Analytics</a:t>
            </a:r>
            <a:endParaRPr lang="de-DE" sz="2400" dirty="0"/>
          </a:p>
        </p:txBody>
      </p:sp>
    </p:spTree>
    <p:extLst>
      <p:ext uri="{BB962C8B-B14F-4D97-AF65-F5344CB8AC3E}">
        <p14:creationId xmlns:p14="http://schemas.microsoft.com/office/powerpoint/2010/main" val="1111599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63F0CF-9504-4EB1-BC58-0CB652FE822B}"/>
              </a:ext>
            </a:extLst>
          </p:cNvPr>
          <p:cNvSpPr>
            <a:spLocks noGrp="1"/>
          </p:cNvSpPr>
          <p:nvPr>
            <p:ph type="title"/>
          </p:nvPr>
        </p:nvSpPr>
        <p:spPr/>
        <p:txBody>
          <a:bodyPr/>
          <a:lstStyle/>
          <a:p>
            <a:r>
              <a:rPr lang="de-DE" dirty="0"/>
              <a:t>Core Web Vitals (1)</a:t>
            </a:r>
          </a:p>
        </p:txBody>
      </p:sp>
      <p:sp>
        <p:nvSpPr>
          <p:cNvPr id="3" name="Inhaltsplatzhalter 2">
            <a:extLst>
              <a:ext uri="{FF2B5EF4-FFF2-40B4-BE49-F238E27FC236}">
                <a16:creationId xmlns:a16="http://schemas.microsoft.com/office/drawing/2014/main" id="{A30B2446-FB5B-4AD0-9774-7BE3A4D892BC}"/>
              </a:ext>
            </a:extLst>
          </p:cNvPr>
          <p:cNvSpPr>
            <a:spLocks noGrp="1"/>
          </p:cNvSpPr>
          <p:nvPr>
            <p:ph idx="1"/>
          </p:nvPr>
        </p:nvSpPr>
        <p:spPr>
          <a:xfrm>
            <a:off x="838200" y="1825625"/>
            <a:ext cx="10515600" cy="3276214"/>
          </a:xfrm>
        </p:spPr>
        <p:txBody>
          <a:bodyPr>
            <a:noAutofit/>
          </a:bodyPr>
          <a:lstStyle/>
          <a:p>
            <a:r>
              <a:rPr lang="de-DE" sz="2400" dirty="0"/>
              <a:t>Google verlagert seinen Fokus zunehmend darauf, Websites zu belohnen, die eine angenehme Benutzererfahrung (UX) bieten. Ein wesentlicher Punkt dabei ist, wie gut (und schnell) Ihre Seiten geladen wird.</a:t>
            </a:r>
          </a:p>
          <a:p>
            <a:r>
              <a:rPr lang="de-DE" sz="2400" dirty="0"/>
              <a:t>Mit den </a:t>
            </a:r>
            <a:r>
              <a:rPr lang="de-DE" sz="2400" b="1" dirty="0"/>
              <a:t>Core Web Vitals </a:t>
            </a:r>
            <a:r>
              <a:rPr lang="de-DE" sz="2400" dirty="0"/>
              <a:t>berücksichtigt Google aber nicht nur die durchschnittliche Ladezeit einer Webseite, sondern berücksichtigt mehrere Faktoren, die für eine positive Nutzererfahrung verantwortlich sind:</a:t>
            </a:r>
          </a:p>
          <a:p>
            <a:pPr lvl="1"/>
            <a:r>
              <a:rPr lang="en-US" sz="2000" dirty="0"/>
              <a:t>First Input Delay (FID)  </a:t>
            </a:r>
          </a:p>
          <a:p>
            <a:pPr lvl="1"/>
            <a:r>
              <a:rPr lang="en-US" sz="2000" dirty="0"/>
              <a:t>Cumulative Layout Shift (CLS)</a:t>
            </a:r>
          </a:p>
          <a:p>
            <a:pPr lvl="1"/>
            <a:r>
              <a:rPr lang="en-US" sz="2000" dirty="0"/>
              <a:t>Largest </a:t>
            </a:r>
            <a:r>
              <a:rPr lang="en-US" sz="2000" dirty="0" err="1"/>
              <a:t>Contentful</a:t>
            </a:r>
            <a:r>
              <a:rPr lang="en-US" sz="2000" dirty="0"/>
              <a:t> Paint (LCP) </a:t>
            </a:r>
          </a:p>
          <a:p>
            <a:endParaRPr lang="de-DE" sz="2400" dirty="0"/>
          </a:p>
          <a:p>
            <a:endParaRPr lang="de-DE" sz="2400" dirty="0"/>
          </a:p>
        </p:txBody>
      </p:sp>
      <p:sp>
        <p:nvSpPr>
          <p:cNvPr id="4" name="Datumsplatzhalter 3">
            <a:extLst>
              <a:ext uri="{FF2B5EF4-FFF2-40B4-BE49-F238E27FC236}">
                <a16:creationId xmlns:a16="http://schemas.microsoft.com/office/drawing/2014/main" id="{5BDA07AA-422C-4E31-B62F-22DD986AF232}"/>
              </a:ext>
            </a:extLst>
          </p:cNvPr>
          <p:cNvSpPr>
            <a:spLocks noGrp="1"/>
          </p:cNvSpPr>
          <p:nvPr>
            <p:ph type="dt" sz="half" idx="10"/>
          </p:nvPr>
        </p:nvSpPr>
        <p:spPr/>
        <p:txBody>
          <a:bodyPr/>
          <a:lstStyle/>
          <a:p>
            <a:fld id="{09C6AA02-C35B-4E8C-A6CC-B0FBE3C6543D}" type="datetime1">
              <a:rPr lang="de-DE" smtClean="0"/>
              <a:t>25.01.2022</a:t>
            </a:fld>
            <a:endParaRPr lang="de-DE"/>
          </a:p>
        </p:txBody>
      </p:sp>
      <p:sp>
        <p:nvSpPr>
          <p:cNvPr id="5" name="Fußzeilenplatzhalter 4">
            <a:extLst>
              <a:ext uri="{FF2B5EF4-FFF2-40B4-BE49-F238E27FC236}">
                <a16:creationId xmlns:a16="http://schemas.microsoft.com/office/drawing/2014/main" id="{9C3F0B19-B336-462F-AD58-9D1246042689}"/>
              </a:ext>
            </a:extLst>
          </p:cNvPr>
          <p:cNvSpPr>
            <a:spLocks noGrp="1"/>
          </p:cNvSpPr>
          <p:nvPr>
            <p:ph type="ftr" sz="quarter" idx="11"/>
          </p:nvPr>
        </p:nvSpPr>
        <p:spPr/>
        <p:txBody>
          <a:bodyPr/>
          <a:lstStyle/>
          <a:p>
            <a:r>
              <a:rPr lang="de-DE"/>
              <a:t>Mit ♡ erstellt von der eMBIS Akademie</a:t>
            </a:r>
            <a:endParaRPr lang="de-DE" dirty="0"/>
          </a:p>
        </p:txBody>
      </p:sp>
      <p:sp>
        <p:nvSpPr>
          <p:cNvPr id="6" name="Foliennummernplatzhalter 5">
            <a:extLst>
              <a:ext uri="{FF2B5EF4-FFF2-40B4-BE49-F238E27FC236}">
                <a16:creationId xmlns:a16="http://schemas.microsoft.com/office/drawing/2014/main" id="{5150F62C-EFE6-4FAE-80AE-C51D22B4609A}"/>
              </a:ext>
            </a:extLst>
          </p:cNvPr>
          <p:cNvSpPr>
            <a:spLocks noGrp="1"/>
          </p:cNvSpPr>
          <p:nvPr>
            <p:ph type="sldNum" sz="quarter" idx="12"/>
          </p:nvPr>
        </p:nvSpPr>
        <p:spPr/>
        <p:txBody>
          <a:bodyPr/>
          <a:lstStyle/>
          <a:p>
            <a:fld id="{D1A7C10A-74DE-42A3-B32F-F15583BC9DB5}" type="slidenum">
              <a:rPr lang="de-DE" smtClean="0"/>
              <a:t>8</a:t>
            </a:fld>
            <a:endParaRPr lang="de-DE"/>
          </a:p>
        </p:txBody>
      </p:sp>
      <p:sp>
        <p:nvSpPr>
          <p:cNvPr id="7" name="Inhaltsplatzhalter 2">
            <a:extLst>
              <a:ext uri="{FF2B5EF4-FFF2-40B4-BE49-F238E27FC236}">
                <a16:creationId xmlns:a16="http://schemas.microsoft.com/office/drawing/2014/main" id="{E1909BCA-40C7-4AB4-A787-62DAB8CB260F}"/>
              </a:ext>
            </a:extLst>
          </p:cNvPr>
          <p:cNvSpPr txBox="1">
            <a:spLocks/>
          </p:cNvSpPr>
          <p:nvPr/>
        </p:nvSpPr>
        <p:spPr>
          <a:xfrm>
            <a:off x="838200" y="5315484"/>
            <a:ext cx="10515600" cy="858891"/>
          </a:xfrm>
          <a:prstGeom prst="rect">
            <a:avLst/>
          </a:prstGeom>
          <a:solidFill>
            <a:schemeClr val="bg1">
              <a:lumMod val="95000"/>
            </a:schemeClr>
          </a:solidFill>
        </p:spPr>
        <p:txBody>
          <a:bodyPr vert="horz" lIns="91440" tIns="45720" rIns="91440" bIns="45720" rtlCol="0" anchor="ctr" anchorCtr="0">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rgbClr val="5D6163"/>
                </a:solidFill>
                <a:latin typeface="+mn-lt"/>
                <a:ea typeface="+mn-ea"/>
                <a:cs typeface="+mn-cs"/>
              </a:defRPr>
            </a:lvl1pPr>
            <a:lvl2pPr marL="361950" indent="-276225" algn="l" defTabSz="914400" rtl="0" eaLnBrk="1" latinLnBrk="0" hangingPunct="1">
              <a:lnSpc>
                <a:spcPct val="90000"/>
              </a:lnSpc>
              <a:spcBef>
                <a:spcPts val="500"/>
              </a:spcBef>
              <a:buFont typeface="Arial" panose="020B0604020202020204" pitchFamily="34" charset="0"/>
              <a:buChar char="•"/>
              <a:defRPr sz="2400" kern="1200">
                <a:solidFill>
                  <a:srgbClr val="5D6163"/>
                </a:solidFill>
                <a:latin typeface="+mn-lt"/>
                <a:ea typeface="+mn-ea"/>
                <a:cs typeface="+mn-cs"/>
              </a:defRPr>
            </a:lvl2pPr>
            <a:lvl3pPr marL="715963" indent="-266700" algn="l" defTabSz="914400" rtl="0" eaLnBrk="1" latinLnBrk="0" hangingPunct="1">
              <a:lnSpc>
                <a:spcPct val="90000"/>
              </a:lnSpc>
              <a:spcBef>
                <a:spcPts val="500"/>
              </a:spcBef>
              <a:buFont typeface="Arial" panose="020B0604020202020204" pitchFamily="34" charset="0"/>
              <a:buChar char="•"/>
              <a:tabLst>
                <a:tab pos="715963" algn="l"/>
              </a:tabLst>
              <a:defRPr sz="2000" kern="1200">
                <a:solidFill>
                  <a:srgbClr val="5D6163"/>
                </a:solidFill>
                <a:latin typeface="+mn-lt"/>
                <a:ea typeface="+mn-ea"/>
                <a:cs typeface="+mn-cs"/>
              </a:defRPr>
            </a:lvl3pPr>
            <a:lvl4pPr marL="1077913" indent="-276225" algn="l" defTabSz="914400" rtl="0" eaLnBrk="1" latinLnBrk="0" hangingPunct="1">
              <a:lnSpc>
                <a:spcPct val="90000"/>
              </a:lnSpc>
              <a:spcBef>
                <a:spcPts val="500"/>
              </a:spcBef>
              <a:buFont typeface="Arial" panose="020B0604020202020204" pitchFamily="34" charset="0"/>
              <a:buChar char="•"/>
              <a:defRPr sz="1800" kern="1200">
                <a:solidFill>
                  <a:srgbClr val="5D6163"/>
                </a:solidFill>
                <a:latin typeface="+mn-lt"/>
                <a:ea typeface="+mn-ea"/>
                <a:cs typeface="+mn-cs"/>
              </a:defRPr>
            </a:lvl4pPr>
            <a:lvl5pPr marL="1431925" indent="-266700" algn="l" defTabSz="914400" rtl="0" eaLnBrk="1" latinLnBrk="0" hangingPunct="1">
              <a:lnSpc>
                <a:spcPct val="90000"/>
              </a:lnSpc>
              <a:spcBef>
                <a:spcPts val="500"/>
              </a:spcBef>
              <a:buFont typeface="Arial" panose="020B0604020202020204" pitchFamily="34" charset="0"/>
              <a:buChar char="•"/>
              <a:defRPr sz="1800" kern="1200">
                <a:solidFill>
                  <a:srgbClr val="5D616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sz="2400" b="1" dirty="0"/>
              <a:t>Tool-Tipp zur Analyse: </a:t>
            </a:r>
            <a:br>
              <a:rPr lang="de-DE" sz="2400" dirty="0"/>
            </a:br>
            <a:r>
              <a:rPr lang="de-DE" sz="2400" dirty="0" err="1">
                <a:hlinkClick r:id="rId2"/>
              </a:rPr>
              <a:t>PageSpeed</a:t>
            </a:r>
            <a:r>
              <a:rPr lang="de-DE" sz="2400" dirty="0">
                <a:hlinkClick r:id="rId2"/>
              </a:rPr>
              <a:t> </a:t>
            </a:r>
            <a:r>
              <a:rPr lang="de-DE" sz="2400" dirty="0" err="1">
                <a:hlinkClick r:id="rId2"/>
              </a:rPr>
              <a:t>Insights</a:t>
            </a:r>
            <a:r>
              <a:rPr lang="de-DE" sz="2400" dirty="0"/>
              <a:t> oder </a:t>
            </a:r>
            <a:r>
              <a:rPr lang="de-DE" sz="2400" dirty="0">
                <a:hlinkClick r:id="rId3"/>
              </a:rPr>
              <a:t>Google Search </a:t>
            </a:r>
            <a:r>
              <a:rPr lang="de-DE" sz="2400" dirty="0" err="1">
                <a:hlinkClick r:id="rId3"/>
              </a:rPr>
              <a:t>Console</a:t>
            </a:r>
            <a:r>
              <a:rPr lang="de-DE" sz="2400" dirty="0"/>
              <a:t> im Abschnitt "Erweiterungen"</a:t>
            </a:r>
          </a:p>
        </p:txBody>
      </p:sp>
    </p:spTree>
    <p:extLst>
      <p:ext uri="{BB962C8B-B14F-4D97-AF65-F5344CB8AC3E}">
        <p14:creationId xmlns:p14="http://schemas.microsoft.com/office/powerpoint/2010/main" val="3660596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3F68F4-BB47-4CC5-9476-C7F9BA543412}"/>
              </a:ext>
            </a:extLst>
          </p:cNvPr>
          <p:cNvSpPr>
            <a:spLocks noGrp="1"/>
          </p:cNvSpPr>
          <p:nvPr>
            <p:ph type="title"/>
          </p:nvPr>
        </p:nvSpPr>
        <p:spPr/>
        <p:txBody>
          <a:bodyPr/>
          <a:lstStyle/>
          <a:p>
            <a:r>
              <a:rPr lang="de-DE" dirty="0"/>
              <a:t>Core Web Vitals (2)</a:t>
            </a:r>
          </a:p>
        </p:txBody>
      </p:sp>
      <p:sp>
        <p:nvSpPr>
          <p:cNvPr id="3" name="Inhaltsplatzhalter 2">
            <a:extLst>
              <a:ext uri="{FF2B5EF4-FFF2-40B4-BE49-F238E27FC236}">
                <a16:creationId xmlns:a16="http://schemas.microsoft.com/office/drawing/2014/main" id="{B1C3C079-DEAC-4A37-B48A-A06C3914D4B9}"/>
              </a:ext>
            </a:extLst>
          </p:cNvPr>
          <p:cNvSpPr>
            <a:spLocks noGrp="1"/>
          </p:cNvSpPr>
          <p:nvPr>
            <p:ph idx="1"/>
          </p:nvPr>
        </p:nvSpPr>
        <p:spPr/>
        <p:txBody>
          <a:bodyPr>
            <a:normAutofit/>
          </a:bodyPr>
          <a:lstStyle/>
          <a:p>
            <a:pPr lvl="1"/>
            <a:r>
              <a:rPr lang="de-DE" sz="2000" b="1" dirty="0"/>
              <a:t>First Input Delay (FID) </a:t>
            </a:r>
            <a:br>
              <a:rPr lang="de-DE" sz="2000" dirty="0"/>
            </a:br>
            <a:r>
              <a:rPr lang="de-DE" sz="2000" dirty="0"/>
              <a:t>Der FID misst die Zeit, wie lange der Server benötigt, um auf die erste Interaktion (Scrollen, Klicken, etc.) eines Users zu reagieren. Mit diesem Wert wird quasi die Zeit beschrieben, wie schnell die Webseite einsatzbereit ist. </a:t>
            </a:r>
            <a:br>
              <a:rPr lang="de-DE" sz="2000" dirty="0"/>
            </a:br>
            <a:endParaRPr lang="de-DE" sz="2000" dirty="0"/>
          </a:p>
          <a:p>
            <a:pPr lvl="1"/>
            <a:r>
              <a:rPr lang="de-DE" sz="2000" b="1" dirty="0" err="1"/>
              <a:t>Cumulative</a:t>
            </a:r>
            <a:r>
              <a:rPr lang="de-DE" sz="2000" b="1" dirty="0"/>
              <a:t> Layout Shift (CLS)</a:t>
            </a:r>
            <a:br>
              <a:rPr lang="de-DE" sz="2000" dirty="0"/>
            </a:br>
            <a:r>
              <a:rPr lang="de-DE" sz="2000" dirty="0"/>
              <a:t>Oft werden Inhaltsblöcke wie Bilder oder Videos auf Webseiten asynchron geladen. Dadurch kann es passieren, dass Inhalte springen oder sich verschieben, während der User sie bereits lesen oder ansehen möchte. Der CLS gibt Ausdruck der visuellen Stabilität der Seite und beschreibt, wie stark sie sich im Ladeprozess verändert. </a:t>
            </a:r>
            <a:br>
              <a:rPr lang="de-DE" sz="2000" dirty="0"/>
            </a:br>
            <a:endParaRPr lang="de-DE" sz="2000" dirty="0"/>
          </a:p>
          <a:p>
            <a:pPr lvl="1"/>
            <a:r>
              <a:rPr lang="de-DE" sz="2000" b="1" dirty="0" err="1"/>
              <a:t>Largest</a:t>
            </a:r>
            <a:r>
              <a:rPr lang="de-DE" sz="2000" b="1" dirty="0"/>
              <a:t> </a:t>
            </a:r>
            <a:r>
              <a:rPr lang="de-DE" sz="2000" b="1" dirty="0" err="1"/>
              <a:t>Contentful</a:t>
            </a:r>
            <a:r>
              <a:rPr lang="de-DE" sz="2000" b="1" dirty="0"/>
              <a:t> Paint (LCP)</a:t>
            </a:r>
            <a:br>
              <a:rPr lang="de-DE" sz="2000" dirty="0"/>
            </a:br>
            <a:r>
              <a:rPr lang="de-DE" sz="2000" dirty="0"/>
              <a:t>Der LCP misst die wahrgenommene Ladegeschwindigkeit, indem er die Ladezeit des größten, zu ladenden Elements auf der Webseite erfasst. Dieser Wert dient so als Index für die Seitenladegeschwindigkeit. </a:t>
            </a:r>
          </a:p>
        </p:txBody>
      </p:sp>
      <p:sp>
        <p:nvSpPr>
          <p:cNvPr id="4" name="Datumsplatzhalter 3">
            <a:extLst>
              <a:ext uri="{FF2B5EF4-FFF2-40B4-BE49-F238E27FC236}">
                <a16:creationId xmlns:a16="http://schemas.microsoft.com/office/drawing/2014/main" id="{6ACB61DA-4700-4FEE-B890-117420BAD25C}"/>
              </a:ext>
            </a:extLst>
          </p:cNvPr>
          <p:cNvSpPr>
            <a:spLocks noGrp="1"/>
          </p:cNvSpPr>
          <p:nvPr>
            <p:ph type="dt" sz="half" idx="10"/>
          </p:nvPr>
        </p:nvSpPr>
        <p:spPr/>
        <p:txBody>
          <a:bodyPr/>
          <a:lstStyle/>
          <a:p>
            <a:fld id="{09C6AA02-C35B-4E8C-A6CC-B0FBE3C6543D}" type="datetime1">
              <a:rPr lang="de-DE" smtClean="0"/>
              <a:t>25.01.2022</a:t>
            </a:fld>
            <a:endParaRPr lang="de-DE"/>
          </a:p>
        </p:txBody>
      </p:sp>
      <p:sp>
        <p:nvSpPr>
          <p:cNvPr id="5" name="Fußzeilenplatzhalter 4">
            <a:extLst>
              <a:ext uri="{FF2B5EF4-FFF2-40B4-BE49-F238E27FC236}">
                <a16:creationId xmlns:a16="http://schemas.microsoft.com/office/drawing/2014/main" id="{B8656055-598F-4D4D-A279-6FDF794C8C1A}"/>
              </a:ext>
            </a:extLst>
          </p:cNvPr>
          <p:cNvSpPr>
            <a:spLocks noGrp="1"/>
          </p:cNvSpPr>
          <p:nvPr>
            <p:ph type="ftr" sz="quarter" idx="11"/>
          </p:nvPr>
        </p:nvSpPr>
        <p:spPr/>
        <p:txBody>
          <a:bodyPr/>
          <a:lstStyle/>
          <a:p>
            <a:r>
              <a:rPr lang="de-DE"/>
              <a:t>Mit ♡ erstellt von der eMBIS Akademie</a:t>
            </a:r>
            <a:endParaRPr lang="de-DE" dirty="0"/>
          </a:p>
        </p:txBody>
      </p:sp>
      <p:sp>
        <p:nvSpPr>
          <p:cNvPr id="6" name="Foliennummernplatzhalter 5">
            <a:extLst>
              <a:ext uri="{FF2B5EF4-FFF2-40B4-BE49-F238E27FC236}">
                <a16:creationId xmlns:a16="http://schemas.microsoft.com/office/drawing/2014/main" id="{057C493E-0CC6-499C-B727-C1EE26B2F6F0}"/>
              </a:ext>
            </a:extLst>
          </p:cNvPr>
          <p:cNvSpPr>
            <a:spLocks noGrp="1"/>
          </p:cNvSpPr>
          <p:nvPr>
            <p:ph type="sldNum" sz="quarter" idx="12"/>
          </p:nvPr>
        </p:nvSpPr>
        <p:spPr/>
        <p:txBody>
          <a:bodyPr/>
          <a:lstStyle/>
          <a:p>
            <a:fld id="{D1A7C10A-74DE-42A3-B32F-F15583BC9DB5}" type="slidenum">
              <a:rPr lang="de-DE" smtClean="0"/>
              <a:t>9</a:t>
            </a:fld>
            <a:endParaRPr lang="de-DE"/>
          </a:p>
        </p:txBody>
      </p:sp>
    </p:spTree>
    <p:extLst>
      <p:ext uri="{BB962C8B-B14F-4D97-AF65-F5344CB8AC3E}">
        <p14:creationId xmlns:p14="http://schemas.microsoft.com/office/powerpoint/2010/main" val="199557992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1338</Words>
  <Application>Microsoft Office PowerPoint</Application>
  <PresentationFormat>Breitbild</PresentationFormat>
  <Paragraphs>115</Paragraphs>
  <Slides>13</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13</vt:i4>
      </vt:variant>
    </vt:vector>
  </HeadingPairs>
  <TitlesOfParts>
    <vt:vector size="19" baseType="lpstr">
      <vt:lpstr>Arial</vt:lpstr>
      <vt:lpstr>Calibri</vt:lpstr>
      <vt:lpstr>Calibri Light</vt:lpstr>
      <vt:lpstr>Open Sans</vt:lpstr>
      <vt:lpstr>Wingdings</vt:lpstr>
      <vt:lpstr>Office</vt:lpstr>
      <vt:lpstr>Die wichtigsten SEO-Metriken die Sie kennen müssen!</vt:lpstr>
      <vt:lpstr>Zur Verwendung dieser Präsentation</vt:lpstr>
      <vt:lpstr>Zielgerichtetes Monitoring </vt:lpstr>
      <vt:lpstr>Organischer Traffic</vt:lpstr>
      <vt:lpstr>Click-Through-Rate (CTR)</vt:lpstr>
      <vt:lpstr>Ausstiegsrate</vt:lpstr>
      <vt:lpstr>Seiten pro Sitzung</vt:lpstr>
      <vt:lpstr>Core Web Vitals (1)</vt:lpstr>
      <vt:lpstr>Core Web Vitals (2)</vt:lpstr>
      <vt:lpstr>Backlinks und verweisende Domains</vt:lpstr>
      <vt:lpstr>Keywords im Ranking</vt:lpstr>
      <vt:lpstr>Crawling-Rate </vt:lpstr>
      <vt:lpstr>Zusammenfassung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Checkliste SEO-Metriken</dc:title>
  <dc:creator>Markus Bockhorni - eMBIS Akademie</dc:creator>
  <cp:lastModifiedBy>Markus Bockhorni - eMBIS Akademie</cp:lastModifiedBy>
  <cp:revision>34</cp:revision>
  <dcterms:created xsi:type="dcterms:W3CDTF">2021-07-20T14:16:34Z</dcterms:created>
  <dcterms:modified xsi:type="dcterms:W3CDTF">2022-01-25T07:46:05Z</dcterms:modified>
</cp:coreProperties>
</file>