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308" r:id="rId3"/>
    <p:sldId id="291" r:id="rId4"/>
    <p:sldId id="277" r:id="rId5"/>
    <p:sldId id="293" r:id="rId6"/>
    <p:sldId id="309" r:id="rId7"/>
    <p:sldId id="294" r:id="rId8"/>
    <p:sldId id="292" r:id="rId9"/>
    <p:sldId id="295" r:id="rId10"/>
    <p:sldId id="310" r:id="rId11"/>
    <p:sldId id="296" r:id="rId12"/>
    <p:sldId id="297" r:id="rId13"/>
    <p:sldId id="298" r:id="rId14"/>
    <p:sldId id="299" r:id="rId15"/>
    <p:sldId id="311" r:id="rId16"/>
    <p:sldId id="312" r:id="rId17"/>
    <p:sldId id="300" r:id="rId18"/>
    <p:sldId id="301" r:id="rId19"/>
    <p:sldId id="302" r:id="rId20"/>
    <p:sldId id="303" r:id="rId21"/>
    <p:sldId id="305" r:id="rId22"/>
    <p:sldId id="306" r:id="rId23"/>
    <p:sldId id="313" r:id="rId2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ECEC"/>
    <a:srgbClr val="006EB6"/>
    <a:srgbClr val="D9D9D9"/>
    <a:srgbClr val="5D616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660B408-B3CF-4A94-85FC-2B1E0A45F4A2}" styleName="Dunkle Formatvorlage 2 - Akzent 1/Akz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FD4443E-F989-4FC4-A0C8-D5A2AF1F390B}" styleName="Dunkle Formatvorlage 1 - Akz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C40330-9205-46B7-9FBB-22105AC89A31}" type="datetimeFigureOut">
              <a:rPr lang="de-DE" smtClean="0"/>
              <a:t>10.01.2022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CB4BA9-3713-4ED7-811D-C45DCDE018AB}" type="slidenum">
              <a:rPr lang="de-DE" smtClean="0"/>
              <a:t>‹Nr.›</a:t>
            </a:fld>
            <a:endParaRPr lang="de-DE"/>
          </a:p>
        </p:txBody>
      </p:sp>
    </p:spTree>
    <p:extLst>
      <p:ext uri="{BB962C8B-B14F-4D97-AF65-F5344CB8AC3E}">
        <p14:creationId xmlns:p14="http://schemas.microsoft.com/office/powerpoint/2010/main" val="3970844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2B732B-77ED-49AC-9ADE-0366ACDC50D6}"/>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41EC1257-E967-4415-A995-E9390F1078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CFA9D63E-218D-430A-83CB-A8A2D5E82A93}"/>
              </a:ext>
            </a:extLst>
          </p:cNvPr>
          <p:cNvSpPr>
            <a:spLocks noGrp="1"/>
          </p:cNvSpPr>
          <p:nvPr>
            <p:ph type="dt" sz="half" idx="10"/>
          </p:nvPr>
        </p:nvSpPr>
        <p:spPr/>
        <p:txBody>
          <a:bodyPr/>
          <a:lstStyle/>
          <a:p>
            <a:fld id="{47057CE6-4CEF-4724-8C17-AD16308761F6}" type="datetime1">
              <a:rPr lang="de-DE" smtClean="0"/>
              <a:t>10.01.2022</a:t>
            </a:fld>
            <a:endParaRPr lang="de-DE"/>
          </a:p>
        </p:txBody>
      </p:sp>
      <p:sp>
        <p:nvSpPr>
          <p:cNvPr id="5" name="Fußzeilenplatzhalter 4">
            <a:extLst>
              <a:ext uri="{FF2B5EF4-FFF2-40B4-BE49-F238E27FC236}">
                <a16:creationId xmlns:a16="http://schemas.microsoft.com/office/drawing/2014/main" id="{EB05B517-B31D-492A-9B51-0092A6C5D8BF}"/>
              </a:ext>
            </a:extLst>
          </p:cNvPr>
          <p:cNvSpPr>
            <a:spLocks noGrp="1"/>
          </p:cNvSpPr>
          <p:nvPr>
            <p:ph type="ftr" sz="quarter" idx="11"/>
          </p:nvPr>
        </p:nvSpPr>
        <p:spPr/>
        <p:txBody>
          <a:bodyPr/>
          <a:lstStyle/>
          <a:p>
            <a:r>
              <a:rPr lang="de-DE" dirty="0"/>
              <a:t>Mit ♡ erstellt von der eMBIS Akademie</a:t>
            </a:r>
          </a:p>
        </p:txBody>
      </p:sp>
      <p:sp>
        <p:nvSpPr>
          <p:cNvPr id="6" name="Foliennummernplatzhalter 5">
            <a:extLst>
              <a:ext uri="{FF2B5EF4-FFF2-40B4-BE49-F238E27FC236}">
                <a16:creationId xmlns:a16="http://schemas.microsoft.com/office/drawing/2014/main" id="{51208E7A-8975-4FBB-97AA-C11A709D03E0}"/>
              </a:ext>
            </a:extLst>
          </p:cNvPr>
          <p:cNvSpPr>
            <a:spLocks noGrp="1"/>
          </p:cNvSpPr>
          <p:nvPr>
            <p:ph type="sldNum" sz="quarter" idx="12"/>
          </p:nvPr>
        </p:nvSpPr>
        <p:spPr/>
        <p:txBody>
          <a:bodyPr/>
          <a:lstStyle/>
          <a:p>
            <a:fld id="{D1A7C10A-74DE-42A3-B32F-F15583BC9DB5}" type="slidenum">
              <a:rPr lang="de-DE" smtClean="0"/>
              <a:t>‹Nr.›</a:t>
            </a:fld>
            <a:endParaRPr lang="de-DE"/>
          </a:p>
        </p:txBody>
      </p:sp>
    </p:spTree>
    <p:extLst>
      <p:ext uri="{BB962C8B-B14F-4D97-AF65-F5344CB8AC3E}">
        <p14:creationId xmlns:p14="http://schemas.microsoft.com/office/powerpoint/2010/main" val="1949313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595EBA-AD20-47CF-BD4A-A682B866075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0F014D1E-F40B-41C7-B1FD-BD1F98FE2EE8}"/>
              </a:ext>
            </a:extLst>
          </p:cNvPr>
          <p:cNvSpPr>
            <a:spLocks noGrp="1"/>
          </p:cNvSpPr>
          <p:nvPr>
            <p:ph idx="1"/>
          </p:nvPr>
        </p:nvSpPr>
        <p:spPr/>
        <p:txBody>
          <a:bodyPr/>
          <a:lstStyle>
            <a:lvl1pPr>
              <a:defRPr sz="2400"/>
            </a:lvl1pPr>
            <a:lvl2pPr>
              <a:defRPr sz="2000"/>
            </a:lvl2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72FDF85D-866D-46A7-81B7-0478721829AD}"/>
              </a:ext>
            </a:extLst>
          </p:cNvPr>
          <p:cNvSpPr>
            <a:spLocks noGrp="1"/>
          </p:cNvSpPr>
          <p:nvPr>
            <p:ph type="dt" sz="half" idx="10"/>
          </p:nvPr>
        </p:nvSpPr>
        <p:spPr/>
        <p:txBody>
          <a:bodyPr/>
          <a:lstStyle/>
          <a:p>
            <a:fld id="{09C6AA02-C35B-4E8C-A6CC-B0FBE3C6543D}" type="datetime1">
              <a:rPr lang="de-DE" smtClean="0"/>
              <a:t>10.01.2022</a:t>
            </a:fld>
            <a:endParaRPr lang="de-DE"/>
          </a:p>
        </p:txBody>
      </p:sp>
      <p:sp>
        <p:nvSpPr>
          <p:cNvPr id="5" name="Fußzeilenplatzhalter 4">
            <a:extLst>
              <a:ext uri="{FF2B5EF4-FFF2-40B4-BE49-F238E27FC236}">
                <a16:creationId xmlns:a16="http://schemas.microsoft.com/office/drawing/2014/main" id="{C3BE9819-4219-4CFF-A04D-C181FE9A39AC}"/>
              </a:ext>
            </a:extLst>
          </p:cNvPr>
          <p:cNvSpPr>
            <a:spLocks noGrp="1"/>
          </p:cNvSpPr>
          <p:nvPr>
            <p:ph type="ftr" sz="quarter" idx="11"/>
          </p:nvPr>
        </p:nvSpPr>
        <p:spPr/>
        <p:txBody>
          <a:bodyPr/>
          <a:lstStyle/>
          <a:p>
            <a:r>
              <a:rPr lang="de-DE" dirty="0"/>
              <a:t>Mit ♡ erstellt von der eMBIS Akademie</a:t>
            </a:r>
          </a:p>
        </p:txBody>
      </p:sp>
      <p:sp>
        <p:nvSpPr>
          <p:cNvPr id="6" name="Foliennummernplatzhalter 5">
            <a:extLst>
              <a:ext uri="{FF2B5EF4-FFF2-40B4-BE49-F238E27FC236}">
                <a16:creationId xmlns:a16="http://schemas.microsoft.com/office/drawing/2014/main" id="{1208FCB9-01C3-4919-AE2E-A0F7C21FFC09}"/>
              </a:ext>
            </a:extLst>
          </p:cNvPr>
          <p:cNvSpPr>
            <a:spLocks noGrp="1"/>
          </p:cNvSpPr>
          <p:nvPr>
            <p:ph type="sldNum" sz="quarter" idx="12"/>
          </p:nvPr>
        </p:nvSpPr>
        <p:spPr/>
        <p:txBody>
          <a:bodyPr/>
          <a:lstStyle/>
          <a:p>
            <a:fld id="{D1A7C10A-74DE-42A3-B32F-F15583BC9DB5}" type="slidenum">
              <a:rPr lang="de-DE" smtClean="0"/>
              <a:t>‹Nr.›</a:t>
            </a:fld>
            <a:endParaRPr lang="de-DE"/>
          </a:p>
        </p:txBody>
      </p:sp>
    </p:spTree>
    <p:extLst>
      <p:ext uri="{BB962C8B-B14F-4D97-AF65-F5344CB8AC3E}">
        <p14:creationId xmlns:p14="http://schemas.microsoft.com/office/powerpoint/2010/main" val="1619528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heck_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595EBA-AD20-47CF-BD4A-A682B8660757}"/>
              </a:ext>
            </a:extLst>
          </p:cNvPr>
          <p:cNvSpPr>
            <a:spLocks noGrp="1"/>
          </p:cNvSpPr>
          <p:nvPr>
            <p:ph type="title"/>
          </p:nvPr>
        </p:nvSpPr>
        <p:spPr>
          <a:xfrm>
            <a:off x="1742536" y="365125"/>
            <a:ext cx="9611264" cy="1325563"/>
          </a:xfrm>
        </p:spPr>
        <p:txBody>
          <a:bodyPr/>
          <a:lstStyle/>
          <a:p>
            <a:r>
              <a:rPr lang="de-DE"/>
              <a:t>Mastertitelformat bearbeiten</a:t>
            </a:r>
          </a:p>
        </p:txBody>
      </p:sp>
      <p:sp>
        <p:nvSpPr>
          <p:cNvPr id="3" name="Inhaltsplatzhalter 2">
            <a:extLst>
              <a:ext uri="{FF2B5EF4-FFF2-40B4-BE49-F238E27FC236}">
                <a16:creationId xmlns:a16="http://schemas.microsoft.com/office/drawing/2014/main" id="{0F014D1E-F40B-41C7-B1FD-BD1F98FE2EE8}"/>
              </a:ext>
            </a:extLst>
          </p:cNvPr>
          <p:cNvSpPr>
            <a:spLocks noGrp="1"/>
          </p:cNvSpPr>
          <p:nvPr>
            <p:ph idx="1"/>
          </p:nvPr>
        </p:nvSpPr>
        <p:spPr/>
        <p:txBody>
          <a:bodyPr/>
          <a:lstStyle>
            <a:lvl1pPr>
              <a:defRPr sz="2400"/>
            </a:lvl1pPr>
            <a:lvl2pPr>
              <a:defRPr sz="2000"/>
            </a:lvl2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72FDF85D-866D-46A7-81B7-0478721829AD}"/>
              </a:ext>
            </a:extLst>
          </p:cNvPr>
          <p:cNvSpPr>
            <a:spLocks noGrp="1"/>
          </p:cNvSpPr>
          <p:nvPr>
            <p:ph type="dt" sz="half" idx="10"/>
          </p:nvPr>
        </p:nvSpPr>
        <p:spPr/>
        <p:txBody>
          <a:bodyPr/>
          <a:lstStyle/>
          <a:p>
            <a:fld id="{09C6AA02-C35B-4E8C-A6CC-B0FBE3C6543D}" type="datetime1">
              <a:rPr lang="de-DE" smtClean="0"/>
              <a:t>10.01.2022</a:t>
            </a:fld>
            <a:endParaRPr lang="de-DE"/>
          </a:p>
        </p:txBody>
      </p:sp>
      <p:sp>
        <p:nvSpPr>
          <p:cNvPr id="5" name="Fußzeilenplatzhalter 4">
            <a:extLst>
              <a:ext uri="{FF2B5EF4-FFF2-40B4-BE49-F238E27FC236}">
                <a16:creationId xmlns:a16="http://schemas.microsoft.com/office/drawing/2014/main" id="{C3BE9819-4219-4CFF-A04D-C181FE9A39AC}"/>
              </a:ext>
            </a:extLst>
          </p:cNvPr>
          <p:cNvSpPr>
            <a:spLocks noGrp="1"/>
          </p:cNvSpPr>
          <p:nvPr>
            <p:ph type="ftr" sz="quarter" idx="11"/>
          </p:nvPr>
        </p:nvSpPr>
        <p:spPr/>
        <p:txBody>
          <a:bodyPr/>
          <a:lstStyle/>
          <a:p>
            <a:r>
              <a:rPr lang="de-DE" dirty="0"/>
              <a:t>Mit ♡ erstellt von der eMBIS Akademie</a:t>
            </a:r>
          </a:p>
        </p:txBody>
      </p:sp>
      <p:sp>
        <p:nvSpPr>
          <p:cNvPr id="6" name="Foliennummernplatzhalter 5">
            <a:extLst>
              <a:ext uri="{FF2B5EF4-FFF2-40B4-BE49-F238E27FC236}">
                <a16:creationId xmlns:a16="http://schemas.microsoft.com/office/drawing/2014/main" id="{1208FCB9-01C3-4919-AE2E-A0F7C21FFC09}"/>
              </a:ext>
            </a:extLst>
          </p:cNvPr>
          <p:cNvSpPr>
            <a:spLocks noGrp="1"/>
          </p:cNvSpPr>
          <p:nvPr>
            <p:ph type="sldNum" sz="quarter" idx="12"/>
          </p:nvPr>
        </p:nvSpPr>
        <p:spPr/>
        <p:txBody>
          <a:bodyPr/>
          <a:lstStyle/>
          <a:p>
            <a:fld id="{D1A7C10A-74DE-42A3-B32F-F15583BC9DB5}" type="slidenum">
              <a:rPr lang="de-DE" smtClean="0"/>
              <a:t>‹Nr.›</a:t>
            </a:fld>
            <a:endParaRPr lang="de-DE"/>
          </a:p>
        </p:txBody>
      </p:sp>
      <p:pic>
        <p:nvPicPr>
          <p:cNvPr id="8" name="Grafik 7" descr="Abzeichen Tick1 mit einfarbiger Füllung">
            <a:extLst>
              <a:ext uri="{FF2B5EF4-FFF2-40B4-BE49-F238E27FC236}">
                <a16:creationId xmlns:a16="http://schemas.microsoft.com/office/drawing/2014/main" id="{172FFB02-9F08-468F-B019-E94EAC56679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7623" y="570706"/>
            <a:ext cx="914400" cy="914400"/>
          </a:xfrm>
          <a:prstGeom prst="rect">
            <a:avLst/>
          </a:prstGeom>
        </p:spPr>
      </p:pic>
    </p:spTree>
    <p:extLst>
      <p:ext uri="{BB962C8B-B14F-4D97-AF65-F5344CB8AC3E}">
        <p14:creationId xmlns:p14="http://schemas.microsoft.com/office/powerpoint/2010/main" val="3639883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heck_Titel und Inhalt 2-Spalti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D06E26-8B38-4966-9A2D-EE7142453CA8}"/>
              </a:ext>
            </a:extLst>
          </p:cNvPr>
          <p:cNvSpPr>
            <a:spLocks noGrp="1"/>
          </p:cNvSpPr>
          <p:nvPr>
            <p:ph type="title"/>
          </p:nvPr>
        </p:nvSpPr>
        <p:spPr>
          <a:xfrm>
            <a:off x="1742536" y="365125"/>
            <a:ext cx="9611264" cy="1325563"/>
          </a:xfrm>
        </p:spPr>
        <p:txBody>
          <a:bodyPr/>
          <a:lstStyle/>
          <a:p>
            <a:r>
              <a:rPr lang="de-DE" dirty="0"/>
              <a:t>Mastertitelformat bearbeiten</a:t>
            </a:r>
          </a:p>
        </p:txBody>
      </p:sp>
      <p:sp>
        <p:nvSpPr>
          <p:cNvPr id="3" name="Inhaltsplatzhalter 2">
            <a:extLst>
              <a:ext uri="{FF2B5EF4-FFF2-40B4-BE49-F238E27FC236}">
                <a16:creationId xmlns:a16="http://schemas.microsoft.com/office/drawing/2014/main" id="{7B91646B-E002-4F0F-9270-CEFA065535B2}"/>
              </a:ext>
            </a:extLst>
          </p:cNvPr>
          <p:cNvSpPr>
            <a:spLocks noGrp="1"/>
          </p:cNvSpPr>
          <p:nvPr>
            <p:ph sz="half" idx="1"/>
          </p:nvPr>
        </p:nvSpPr>
        <p:spPr>
          <a:xfrm>
            <a:off x="838200" y="1825625"/>
            <a:ext cx="5001883" cy="4351338"/>
          </a:xfrm>
        </p:spPr>
        <p:txBody>
          <a:bodyPr/>
          <a:lstStyle>
            <a:lvl1pPr>
              <a:defRPr sz="2400"/>
            </a:lvl1pPr>
            <a:lvl2pPr>
              <a:defRPr sz="2000"/>
            </a:lvl2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a:extLst>
              <a:ext uri="{FF2B5EF4-FFF2-40B4-BE49-F238E27FC236}">
                <a16:creationId xmlns:a16="http://schemas.microsoft.com/office/drawing/2014/main" id="{07D9E304-C402-4A82-81A7-8545D2B9F5B1}"/>
              </a:ext>
            </a:extLst>
          </p:cNvPr>
          <p:cNvSpPr>
            <a:spLocks noGrp="1"/>
          </p:cNvSpPr>
          <p:nvPr>
            <p:ph sz="half" idx="2"/>
          </p:nvPr>
        </p:nvSpPr>
        <p:spPr>
          <a:xfrm>
            <a:off x="6172200" y="1825625"/>
            <a:ext cx="5181600" cy="4351338"/>
          </a:xfrm>
        </p:spPr>
        <p:txBody>
          <a:bodyPr/>
          <a:lstStyle>
            <a:lvl1pPr>
              <a:defRPr sz="2400"/>
            </a:lvl1pPr>
            <a:lvl2pPr>
              <a:defRPr sz="2000"/>
            </a:lvl2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Datumsplatzhalter 4">
            <a:extLst>
              <a:ext uri="{FF2B5EF4-FFF2-40B4-BE49-F238E27FC236}">
                <a16:creationId xmlns:a16="http://schemas.microsoft.com/office/drawing/2014/main" id="{067EB15E-E1E2-4916-BA1B-1E6B76F63F7E}"/>
              </a:ext>
            </a:extLst>
          </p:cNvPr>
          <p:cNvSpPr>
            <a:spLocks noGrp="1"/>
          </p:cNvSpPr>
          <p:nvPr>
            <p:ph type="dt" sz="half" idx="10"/>
          </p:nvPr>
        </p:nvSpPr>
        <p:spPr/>
        <p:txBody>
          <a:bodyPr/>
          <a:lstStyle/>
          <a:p>
            <a:fld id="{272EF3E0-E329-484C-9362-520F5416C30E}" type="datetime1">
              <a:rPr lang="de-DE" smtClean="0"/>
              <a:t>10.01.2022</a:t>
            </a:fld>
            <a:endParaRPr lang="de-DE"/>
          </a:p>
        </p:txBody>
      </p:sp>
      <p:sp>
        <p:nvSpPr>
          <p:cNvPr id="6" name="Fußzeilenplatzhalter 5">
            <a:extLst>
              <a:ext uri="{FF2B5EF4-FFF2-40B4-BE49-F238E27FC236}">
                <a16:creationId xmlns:a16="http://schemas.microsoft.com/office/drawing/2014/main" id="{E320D643-F029-44A0-B711-24D719916B84}"/>
              </a:ext>
            </a:extLst>
          </p:cNvPr>
          <p:cNvSpPr>
            <a:spLocks noGrp="1"/>
          </p:cNvSpPr>
          <p:nvPr>
            <p:ph type="ftr" sz="quarter" idx="11"/>
          </p:nvPr>
        </p:nvSpPr>
        <p:spPr/>
        <p:txBody>
          <a:bodyPr/>
          <a:lstStyle/>
          <a:p>
            <a:r>
              <a:rPr lang="de-DE" dirty="0"/>
              <a:t>Mit ♡ erstellt von der eMBIS Akademie</a:t>
            </a:r>
          </a:p>
        </p:txBody>
      </p:sp>
      <p:sp>
        <p:nvSpPr>
          <p:cNvPr id="7" name="Foliennummernplatzhalter 6">
            <a:extLst>
              <a:ext uri="{FF2B5EF4-FFF2-40B4-BE49-F238E27FC236}">
                <a16:creationId xmlns:a16="http://schemas.microsoft.com/office/drawing/2014/main" id="{4D5DE780-55DC-4FE8-8C2E-D41B940D0A9C}"/>
              </a:ext>
            </a:extLst>
          </p:cNvPr>
          <p:cNvSpPr>
            <a:spLocks noGrp="1"/>
          </p:cNvSpPr>
          <p:nvPr>
            <p:ph type="sldNum" sz="quarter" idx="12"/>
          </p:nvPr>
        </p:nvSpPr>
        <p:spPr/>
        <p:txBody>
          <a:bodyPr/>
          <a:lstStyle/>
          <a:p>
            <a:fld id="{D1A7C10A-74DE-42A3-B32F-F15583BC9DB5}" type="slidenum">
              <a:rPr lang="de-DE" smtClean="0"/>
              <a:t>‹Nr.›</a:t>
            </a:fld>
            <a:endParaRPr lang="de-DE"/>
          </a:p>
        </p:txBody>
      </p:sp>
      <p:pic>
        <p:nvPicPr>
          <p:cNvPr id="9" name="Grafik 8" descr="Abzeichen Tick1 mit einfarbiger Füllung">
            <a:extLst>
              <a:ext uri="{FF2B5EF4-FFF2-40B4-BE49-F238E27FC236}">
                <a16:creationId xmlns:a16="http://schemas.microsoft.com/office/drawing/2014/main" id="{EBF34D60-09BD-4A3B-BA37-0E9B9C96424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7623" y="570706"/>
            <a:ext cx="914400" cy="914400"/>
          </a:xfrm>
          <a:prstGeom prst="rect">
            <a:avLst/>
          </a:prstGeom>
        </p:spPr>
      </p:pic>
      <p:cxnSp>
        <p:nvCxnSpPr>
          <p:cNvPr id="11" name="Gerader Verbinder 10">
            <a:extLst>
              <a:ext uri="{FF2B5EF4-FFF2-40B4-BE49-F238E27FC236}">
                <a16:creationId xmlns:a16="http://schemas.microsoft.com/office/drawing/2014/main" id="{5510066D-1584-4EFE-BE63-C9086E60B570}"/>
              </a:ext>
            </a:extLst>
          </p:cNvPr>
          <p:cNvCxnSpPr/>
          <p:nvPr userDrawn="1"/>
        </p:nvCxnSpPr>
        <p:spPr>
          <a:xfrm>
            <a:off x="5942166" y="1816999"/>
            <a:ext cx="0" cy="435133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7390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D06E26-8B38-4966-9A2D-EE7142453CA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B91646B-E002-4F0F-9270-CEFA065535B2}"/>
              </a:ext>
            </a:extLst>
          </p:cNvPr>
          <p:cNvSpPr>
            <a:spLocks noGrp="1"/>
          </p:cNvSpPr>
          <p:nvPr>
            <p:ph sz="half" idx="1"/>
          </p:nvPr>
        </p:nvSpPr>
        <p:spPr>
          <a:xfrm>
            <a:off x="838200" y="1825625"/>
            <a:ext cx="5181600" cy="4351338"/>
          </a:xfrm>
        </p:spPr>
        <p:txBody>
          <a:bodyPr/>
          <a:lstStyle>
            <a:lvl1pPr>
              <a:defRPr sz="2400"/>
            </a:lvl1pPr>
            <a:lvl2pPr>
              <a:defRPr sz="2000"/>
            </a:lvl2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a:extLst>
              <a:ext uri="{FF2B5EF4-FFF2-40B4-BE49-F238E27FC236}">
                <a16:creationId xmlns:a16="http://schemas.microsoft.com/office/drawing/2014/main" id="{07D9E304-C402-4A82-81A7-8545D2B9F5B1}"/>
              </a:ext>
            </a:extLst>
          </p:cNvPr>
          <p:cNvSpPr>
            <a:spLocks noGrp="1"/>
          </p:cNvSpPr>
          <p:nvPr>
            <p:ph sz="half" idx="2"/>
          </p:nvPr>
        </p:nvSpPr>
        <p:spPr>
          <a:xfrm>
            <a:off x="6172200" y="1825625"/>
            <a:ext cx="5181600" cy="4351338"/>
          </a:xfrm>
        </p:spPr>
        <p:txBody>
          <a:bodyPr/>
          <a:lstStyle>
            <a:lvl1pPr>
              <a:defRPr sz="2400"/>
            </a:lvl1pPr>
            <a:lvl2pPr>
              <a:defRPr sz="2000"/>
            </a:lvl2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Datumsplatzhalter 4">
            <a:extLst>
              <a:ext uri="{FF2B5EF4-FFF2-40B4-BE49-F238E27FC236}">
                <a16:creationId xmlns:a16="http://schemas.microsoft.com/office/drawing/2014/main" id="{067EB15E-E1E2-4916-BA1B-1E6B76F63F7E}"/>
              </a:ext>
            </a:extLst>
          </p:cNvPr>
          <p:cNvSpPr>
            <a:spLocks noGrp="1"/>
          </p:cNvSpPr>
          <p:nvPr>
            <p:ph type="dt" sz="half" idx="10"/>
          </p:nvPr>
        </p:nvSpPr>
        <p:spPr/>
        <p:txBody>
          <a:bodyPr/>
          <a:lstStyle/>
          <a:p>
            <a:fld id="{272EF3E0-E329-484C-9362-520F5416C30E}" type="datetime1">
              <a:rPr lang="de-DE" smtClean="0"/>
              <a:t>10.01.2022</a:t>
            </a:fld>
            <a:endParaRPr lang="de-DE"/>
          </a:p>
        </p:txBody>
      </p:sp>
      <p:sp>
        <p:nvSpPr>
          <p:cNvPr id="6" name="Fußzeilenplatzhalter 5">
            <a:extLst>
              <a:ext uri="{FF2B5EF4-FFF2-40B4-BE49-F238E27FC236}">
                <a16:creationId xmlns:a16="http://schemas.microsoft.com/office/drawing/2014/main" id="{E320D643-F029-44A0-B711-24D719916B84}"/>
              </a:ext>
            </a:extLst>
          </p:cNvPr>
          <p:cNvSpPr>
            <a:spLocks noGrp="1"/>
          </p:cNvSpPr>
          <p:nvPr>
            <p:ph type="ftr" sz="quarter" idx="11"/>
          </p:nvPr>
        </p:nvSpPr>
        <p:spPr/>
        <p:txBody>
          <a:bodyPr/>
          <a:lstStyle/>
          <a:p>
            <a:r>
              <a:rPr lang="de-DE" dirty="0"/>
              <a:t>Mit ♡ erstellt von der eMBIS Akademie</a:t>
            </a:r>
          </a:p>
        </p:txBody>
      </p:sp>
      <p:sp>
        <p:nvSpPr>
          <p:cNvPr id="7" name="Foliennummernplatzhalter 6">
            <a:extLst>
              <a:ext uri="{FF2B5EF4-FFF2-40B4-BE49-F238E27FC236}">
                <a16:creationId xmlns:a16="http://schemas.microsoft.com/office/drawing/2014/main" id="{4D5DE780-55DC-4FE8-8C2E-D41B940D0A9C}"/>
              </a:ext>
            </a:extLst>
          </p:cNvPr>
          <p:cNvSpPr>
            <a:spLocks noGrp="1"/>
          </p:cNvSpPr>
          <p:nvPr>
            <p:ph type="sldNum" sz="quarter" idx="12"/>
          </p:nvPr>
        </p:nvSpPr>
        <p:spPr/>
        <p:txBody>
          <a:bodyPr/>
          <a:lstStyle/>
          <a:p>
            <a:fld id="{D1A7C10A-74DE-42A3-B32F-F15583BC9DB5}" type="slidenum">
              <a:rPr lang="de-DE" smtClean="0"/>
              <a:t>‹Nr.›</a:t>
            </a:fld>
            <a:endParaRPr lang="de-DE"/>
          </a:p>
        </p:txBody>
      </p:sp>
    </p:spTree>
    <p:extLst>
      <p:ext uri="{BB962C8B-B14F-4D97-AF65-F5344CB8AC3E}">
        <p14:creationId xmlns:p14="http://schemas.microsoft.com/office/powerpoint/2010/main" val="3233303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97C0FF-A114-4E18-B139-F0040AC0CD3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7290A95B-3F06-4223-B5FD-0B3FA589F6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Mastertextformat bearbeiten</a:t>
            </a:r>
          </a:p>
        </p:txBody>
      </p:sp>
      <p:sp>
        <p:nvSpPr>
          <p:cNvPr id="4" name="Inhaltsplatzhalter 3">
            <a:extLst>
              <a:ext uri="{FF2B5EF4-FFF2-40B4-BE49-F238E27FC236}">
                <a16:creationId xmlns:a16="http://schemas.microsoft.com/office/drawing/2014/main" id="{1D0666C5-F9EF-41A7-A2EE-F5964AD02EB5}"/>
              </a:ext>
            </a:extLst>
          </p:cNvPr>
          <p:cNvSpPr>
            <a:spLocks noGrp="1"/>
          </p:cNvSpPr>
          <p:nvPr>
            <p:ph sz="half" idx="2"/>
          </p:nvPr>
        </p:nvSpPr>
        <p:spPr>
          <a:xfrm>
            <a:off x="839788" y="2505075"/>
            <a:ext cx="5157787" cy="3684588"/>
          </a:xfrm>
        </p:spPr>
        <p:txBody>
          <a:bodyPr/>
          <a:lstStyle>
            <a:lvl1pPr>
              <a:defRPr sz="2400"/>
            </a:lvl1pPr>
            <a:lvl2pPr>
              <a:defRPr sz="2000"/>
            </a:lvl2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Textplatzhalter 4">
            <a:extLst>
              <a:ext uri="{FF2B5EF4-FFF2-40B4-BE49-F238E27FC236}">
                <a16:creationId xmlns:a16="http://schemas.microsoft.com/office/drawing/2014/main" id="{F61B5A51-8C74-4FB6-AC2B-B252A9779C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4090DB0D-80C2-423B-9D68-B28E31A22B6A}"/>
              </a:ext>
            </a:extLst>
          </p:cNvPr>
          <p:cNvSpPr>
            <a:spLocks noGrp="1"/>
          </p:cNvSpPr>
          <p:nvPr>
            <p:ph sz="quarter" idx="4"/>
          </p:nvPr>
        </p:nvSpPr>
        <p:spPr>
          <a:xfrm>
            <a:off x="6172200" y="2505075"/>
            <a:ext cx="5183188" cy="3684588"/>
          </a:xfrm>
        </p:spPr>
        <p:txBody>
          <a:bodyPr/>
          <a:lstStyle>
            <a:lvl1pPr>
              <a:defRPr sz="2400"/>
            </a:lvl1pPr>
            <a:lvl2pPr>
              <a:defRPr sz="2000"/>
            </a:lvl2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Datumsplatzhalter 6">
            <a:extLst>
              <a:ext uri="{FF2B5EF4-FFF2-40B4-BE49-F238E27FC236}">
                <a16:creationId xmlns:a16="http://schemas.microsoft.com/office/drawing/2014/main" id="{739A6135-51E4-499F-BD98-B10DE117F3AD}"/>
              </a:ext>
            </a:extLst>
          </p:cNvPr>
          <p:cNvSpPr>
            <a:spLocks noGrp="1"/>
          </p:cNvSpPr>
          <p:nvPr>
            <p:ph type="dt" sz="half" idx="10"/>
          </p:nvPr>
        </p:nvSpPr>
        <p:spPr/>
        <p:txBody>
          <a:bodyPr/>
          <a:lstStyle/>
          <a:p>
            <a:fld id="{81A32199-0DB5-4BD0-85AB-4CB0E411297F}" type="datetime1">
              <a:rPr lang="de-DE" smtClean="0"/>
              <a:t>10.01.2022</a:t>
            </a:fld>
            <a:endParaRPr lang="de-DE"/>
          </a:p>
        </p:txBody>
      </p:sp>
      <p:sp>
        <p:nvSpPr>
          <p:cNvPr id="8" name="Fußzeilenplatzhalter 7">
            <a:extLst>
              <a:ext uri="{FF2B5EF4-FFF2-40B4-BE49-F238E27FC236}">
                <a16:creationId xmlns:a16="http://schemas.microsoft.com/office/drawing/2014/main" id="{BA1C61F7-7A58-431A-84BA-73F876F8E496}"/>
              </a:ext>
            </a:extLst>
          </p:cNvPr>
          <p:cNvSpPr>
            <a:spLocks noGrp="1"/>
          </p:cNvSpPr>
          <p:nvPr>
            <p:ph type="ftr" sz="quarter" idx="11"/>
          </p:nvPr>
        </p:nvSpPr>
        <p:spPr/>
        <p:txBody>
          <a:bodyPr/>
          <a:lstStyle/>
          <a:p>
            <a:r>
              <a:rPr lang="de-DE" dirty="0"/>
              <a:t>Mit ♡ erstellt von der eMBIS Akademie</a:t>
            </a:r>
          </a:p>
        </p:txBody>
      </p:sp>
      <p:sp>
        <p:nvSpPr>
          <p:cNvPr id="9" name="Foliennummernplatzhalter 8">
            <a:extLst>
              <a:ext uri="{FF2B5EF4-FFF2-40B4-BE49-F238E27FC236}">
                <a16:creationId xmlns:a16="http://schemas.microsoft.com/office/drawing/2014/main" id="{B4F57C95-64E4-40CC-950E-7D7B639A37A1}"/>
              </a:ext>
            </a:extLst>
          </p:cNvPr>
          <p:cNvSpPr>
            <a:spLocks noGrp="1"/>
          </p:cNvSpPr>
          <p:nvPr>
            <p:ph type="sldNum" sz="quarter" idx="12"/>
          </p:nvPr>
        </p:nvSpPr>
        <p:spPr/>
        <p:txBody>
          <a:bodyPr/>
          <a:lstStyle/>
          <a:p>
            <a:fld id="{D1A7C10A-74DE-42A3-B32F-F15583BC9DB5}" type="slidenum">
              <a:rPr lang="de-DE" smtClean="0"/>
              <a:t>‹Nr.›</a:t>
            </a:fld>
            <a:endParaRPr lang="de-DE"/>
          </a:p>
        </p:txBody>
      </p:sp>
    </p:spTree>
    <p:extLst>
      <p:ext uri="{BB962C8B-B14F-4D97-AF65-F5344CB8AC3E}">
        <p14:creationId xmlns:p14="http://schemas.microsoft.com/office/powerpoint/2010/main" val="1512531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09D1CD-9404-4B45-9A2A-F942ED6778C0}"/>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67C1C97F-C56A-4D5E-B430-D12191A5B487}"/>
              </a:ext>
            </a:extLst>
          </p:cNvPr>
          <p:cNvSpPr>
            <a:spLocks noGrp="1"/>
          </p:cNvSpPr>
          <p:nvPr>
            <p:ph type="dt" sz="half" idx="10"/>
          </p:nvPr>
        </p:nvSpPr>
        <p:spPr/>
        <p:txBody>
          <a:bodyPr/>
          <a:lstStyle/>
          <a:p>
            <a:fld id="{C637A81E-B49C-4EC0-91D8-868A9D241217}" type="datetime1">
              <a:rPr lang="de-DE" smtClean="0"/>
              <a:t>10.01.2022</a:t>
            </a:fld>
            <a:endParaRPr lang="de-DE"/>
          </a:p>
        </p:txBody>
      </p:sp>
      <p:sp>
        <p:nvSpPr>
          <p:cNvPr id="4" name="Fußzeilenplatzhalter 3">
            <a:extLst>
              <a:ext uri="{FF2B5EF4-FFF2-40B4-BE49-F238E27FC236}">
                <a16:creationId xmlns:a16="http://schemas.microsoft.com/office/drawing/2014/main" id="{208309E1-5DC3-4558-8B91-D19B55BF4AC8}"/>
              </a:ext>
            </a:extLst>
          </p:cNvPr>
          <p:cNvSpPr>
            <a:spLocks noGrp="1"/>
          </p:cNvSpPr>
          <p:nvPr>
            <p:ph type="ftr" sz="quarter" idx="11"/>
          </p:nvPr>
        </p:nvSpPr>
        <p:spPr/>
        <p:txBody>
          <a:bodyPr/>
          <a:lstStyle/>
          <a:p>
            <a:r>
              <a:rPr lang="de-DE" dirty="0"/>
              <a:t>Mit ♡ erstellt von der eMBIS Akademie</a:t>
            </a:r>
          </a:p>
        </p:txBody>
      </p:sp>
      <p:sp>
        <p:nvSpPr>
          <p:cNvPr id="5" name="Foliennummernplatzhalter 4">
            <a:extLst>
              <a:ext uri="{FF2B5EF4-FFF2-40B4-BE49-F238E27FC236}">
                <a16:creationId xmlns:a16="http://schemas.microsoft.com/office/drawing/2014/main" id="{6B2E4137-2544-427B-9437-EFD65770211B}"/>
              </a:ext>
            </a:extLst>
          </p:cNvPr>
          <p:cNvSpPr>
            <a:spLocks noGrp="1"/>
          </p:cNvSpPr>
          <p:nvPr>
            <p:ph type="sldNum" sz="quarter" idx="12"/>
          </p:nvPr>
        </p:nvSpPr>
        <p:spPr/>
        <p:txBody>
          <a:bodyPr/>
          <a:lstStyle/>
          <a:p>
            <a:fld id="{D1A7C10A-74DE-42A3-B32F-F15583BC9DB5}" type="slidenum">
              <a:rPr lang="de-DE" smtClean="0"/>
              <a:t>‹Nr.›</a:t>
            </a:fld>
            <a:endParaRPr lang="de-DE"/>
          </a:p>
        </p:txBody>
      </p:sp>
    </p:spTree>
    <p:extLst>
      <p:ext uri="{BB962C8B-B14F-4D97-AF65-F5344CB8AC3E}">
        <p14:creationId xmlns:p14="http://schemas.microsoft.com/office/powerpoint/2010/main" val="3689348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80C8C7DF-201E-45CA-8DC1-CB02762A6CA6}"/>
              </a:ext>
            </a:extLst>
          </p:cNvPr>
          <p:cNvSpPr>
            <a:spLocks noGrp="1"/>
          </p:cNvSpPr>
          <p:nvPr>
            <p:ph type="dt" sz="half" idx="10"/>
          </p:nvPr>
        </p:nvSpPr>
        <p:spPr/>
        <p:txBody>
          <a:bodyPr/>
          <a:lstStyle/>
          <a:p>
            <a:fld id="{9B21C5F7-8C36-4D8D-A317-B99D0D75B1C9}" type="datetime1">
              <a:rPr lang="de-DE" smtClean="0"/>
              <a:t>10.01.2022</a:t>
            </a:fld>
            <a:endParaRPr lang="de-DE"/>
          </a:p>
        </p:txBody>
      </p:sp>
      <p:sp>
        <p:nvSpPr>
          <p:cNvPr id="3" name="Fußzeilenplatzhalter 2">
            <a:extLst>
              <a:ext uri="{FF2B5EF4-FFF2-40B4-BE49-F238E27FC236}">
                <a16:creationId xmlns:a16="http://schemas.microsoft.com/office/drawing/2014/main" id="{B8B1762C-E9BC-4559-A980-D22AC57CC5E0}"/>
              </a:ext>
            </a:extLst>
          </p:cNvPr>
          <p:cNvSpPr>
            <a:spLocks noGrp="1"/>
          </p:cNvSpPr>
          <p:nvPr>
            <p:ph type="ftr" sz="quarter" idx="11"/>
          </p:nvPr>
        </p:nvSpPr>
        <p:spPr/>
        <p:txBody>
          <a:bodyPr/>
          <a:lstStyle/>
          <a:p>
            <a:r>
              <a:rPr lang="de-DE" dirty="0"/>
              <a:t>Mit ♡ erstellt von der eMBIS Akademie</a:t>
            </a:r>
          </a:p>
        </p:txBody>
      </p:sp>
      <p:sp>
        <p:nvSpPr>
          <p:cNvPr id="4" name="Foliennummernplatzhalter 3">
            <a:extLst>
              <a:ext uri="{FF2B5EF4-FFF2-40B4-BE49-F238E27FC236}">
                <a16:creationId xmlns:a16="http://schemas.microsoft.com/office/drawing/2014/main" id="{F39F7F09-B020-49ED-A989-B98D7B202004}"/>
              </a:ext>
            </a:extLst>
          </p:cNvPr>
          <p:cNvSpPr>
            <a:spLocks noGrp="1"/>
          </p:cNvSpPr>
          <p:nvPr>
            <p:ph type="sldNum" sz="quarter" idx="12"/>
          </p:nvPr>
        </p:nvSpPr>
        <p:spPr/>
        <p:txBody>
          <a:bodyPr/>
          <a:lstStyle/>
          <a:p>
            <a:fld id="{D1A7C10A-74DE-42A3-B32F-F15583BC9DB5}" type="slidenum">
              <a:rPr lang="de-DE" smtClean="0"/>
              <a:t>‹Nr.›</a:t>
            </a:fld>
            <a:endParaRPr lang="de-DE"/>
          </a:p>
        </p:txBody>
      </p:sp>
    </p:spTree>
    <p:extLst>
      <p:ext uri="{BB962C8B-B14F-4D97-AF65-F5344CB8AC3E}">
        <p14:creationId xmlns:p14="http://schemas.microsoft.com/office/powerpoint/2010/main" val="124293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7A3F3019-4ED8-4E34-A85F-56DB1A862B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a:extLst>
              <a:ext uri="{FF2B5EF4-FFF2-40B4-BE49-F238E27FC236}">
                <a16:creationId xmlns:a16="http://schemas.microsoft.com/office/drawing/2014/main" id="{A179C632-A4B2-42AE-A959-EBCF0FFE35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805EEDCB-A97A-4465-8881-7B5679FAC5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rgbClr val="D9D9D9"/>
                </a:solidFill>
              </a:defRPr>
            </a:lvl1pPr>
          </a:lstStyle>
          <a:p>
            <a:fld id="{C7042DD7-3B3C-4AD1-9569-5633D482ADC1}" type="datetime1">
              <a:rPr lang="de-DE" smtClean="0"/>
              <a:t>10.01.2022</a:t>
            </a:fld>
            <a:endParaRPr lang="de-DE"/>
          </a:p>
        </p:txBody>
      </p:sp>
      <p:sp>
        <p:nvSpPr>
          <p:cNvPr id="5" name="Fußzeilenplatzhalter 4">
            <a:extLst>
              <a:ext uri="{FF2B5EF4-FFF2-40B4-BE49-F238E27FC236}">
                <a16:creationId xmlns:a16="http://schemas.microsoft.com/office/drawing/2014/main" id="{21D7C753-1A8B-4296-B774-2685FF6B50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rgbClr val="D9D9D9"/>
                </a:solidFill>
              </a:defRPr>
            </a:lvl1pPr>
          </a:lstStyle>
          <a:p>
            <a:r>
              <a:rPr lang="de-DE" dirty="0"/>
              <a:t>Mit ♡ erstellt von der eMBIS Akademie</a:t>
            </a:r>
          </a:p>
        </p:txBody>
      </p:sp>
      <p:sp>
        <p:nvSpPr>
          <p:cNvPr id="6" name="Foliennummernplatzhalter 5">
            <a:extLst>
              <a:ext uri="{FF2B5EF4-FFF2-40B4-BE49-F238E27FC236}">
                <a16:creationId xmlns:a16="http://schemas.microsoft.com/office/drawing/2014/main" id="{400AB242-860F-4538-8093-F2CABB88ED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rgbClr val="D9D9D9"/>
                </a:solidFill>
              </a:defRPr>
            </a:lvl1pPr>
          </a:lstStyle>
          <a:p>
            <a:fld id="{D1A7C10A-74DE-42A3-B32F-F15583BC9DB5}" type="slidenum">
              <a:rPr lang="de-DE" smtClean="0"/>
              <a:pPr/>
              <a:t>‹Nr.›</a:t>
            </a:fld>
            <a:endParaRPr lang="de-DE"/>
          </a:p>
        </p:txBody>
      </p:sp>
    </p:spTree>
    <p:extLst>
      <p:ext uri="{BB962C8B-B14F-4D97-AF65-F5344CB8AC3E}">
        <p14:creationId xmlns:p14="http://schemas.microsoft.com/office/powerpoint/2010/main" val="1927540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7" r:id="rId4"/>
    <p:sldLayoutId id="2147483652" r:id="rId5"/>
    <p:sldLayoutId id="2147483653" r:id="rId6"/>
    <p:sldLayoutId id="2147483654" r:id="rId7"/>
    <p:sldLayoutId id="2147483655" r:id="rId8"/>
  </p:sldLayoutIdLst>
  <p:hf hdr="0"/>
  <p:txStyles>
    <p:titleStyle>
      <a:lvl1pPr algn="l" defTabSz="914400" rtl="0" eaLnBrk="1" latinLnBrk="0" hangingPunct="1">
        <a:lnSpc>
          <a:spcPct val="90000"/>
        </a:lnSpc>
        <a:spcBef>
          <a:spcPct val="0"/>
        </a:spcBef>
        <a:buNone/>
        <a:defRPr sz="4400" kern="1200">
          <a:solidFill>
            <a:srgbClr val="006EB6"/>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5D6163"/>
          </a:solidFill>
          <a:latin typeface="+mn-lt"/>
          <a:ea typeface="+mn-ea"/>
          <a:cs typeface="+mn-cs"/>
        </a:defRPr>
      </a:lvl1pPr>
      <a:lvl2pPr marL="361950" indent="-276225" algn="l" defTabSz="914400" rtl="0" eaLnBrk="1" latinLnBrk="0" hangingPunct="1">
        <a:lnSpc>
          <a:spcPct val="90000"/>
        </a:lnSpc>
        <a:spcBef>
          <a:spcPts val="500"/>
        </a:spcBef>
        <a:buFont typeface="Arial" panose="020B0604020202020204" pitchFamily="34" charset="0"/>
        <a:buChar char="•"/>
        <a:defRPr sz="2400" kern="1200">
          <a:solidFill>
            <a:srgbClr val="5D6163"/>
          </a:solidFill>
          <a:latin typeface="+mn-lt"/>
          <a:ea typeface="+mn-ea"/>
          <a:cs typeface="+mn-cs"/>
        </a:defRPr>
      </a:lvl2pPr>
      <a:lvl3pPr marL="715963" indent="-266700" algn="l" defTabSz="914400" rtl="0" eaLnBrk="1" latinLnBrk="0" hangingPunct="1">
        <a:lnSpc>
          <a:spcPct val="90000"/>
        </a:lnSpc>
        <a:spcBef>
          <a:spcPts val="500"/>
        </a:spcBef>
        <a:buFont typeface="Arial" panose="020B0604020202020204" pitchFamily="34" charset="0"/>
        <a:buChar char="•"/>
        <a:tabLst>
          <a:tab pos="715963" algn="l"/>
        </a:tabLst>
        <a:defRPr sz="2000" kern="1200">
          <a:solidFill>
            <a:srgbClr val="5D6163"/>
          </a:solidFill>
          <a:latin typeface="+mn-lt"/>
          <a:ea typeface="+mn-ea"/>
          <a:cs typeface="+mn-cs"/>
        </a:defRPr>
      </a:lvl3pPr>
      <a:lvl4pPr marL="1077913" indent="-276225"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4pPr>
      <a:lvl5pPr marL="1431925" indent="-266700"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2E498C-8853-43B6-8A88-8271A255B509}"/>
              </a:ext>
            </a:extLst>
          </p:cNvPr>
          <p:cNvSpPr>
            <a:spLocks noGrp="1"/>
          </p:cNvSpPr>
          <p:nvPr>
            <p:ph type="ctrTitle"/>
          </p:nvPr>
        </p:nvSpPr>
        <p:spPr>
          <a:xfrm>
            <a:off x="1191237" y="1122363"/>
            <a:ext cx="9476763" cy="2387600"/>
          </a:xfrm>
        </p:spPr>
        <p:txBody>
          <a:bodyPr>
            <a:normAutofit fontScale="90000"/>
          </a:bodyPr>
          <a:lstStyle/>
          <a:p>
            <a:r>
              <a:rPr lang="de-DE" dirty="0">
                <a:solidFill>
                  <a:srgbClr val="FF0000"/>
                </a:solidFill>
              </a:rPr>
              <a:t>Der Name Ihres Unternehmens </a:t>
            </a:r>
            <a:br>
              <a:rPr lang="de-DE" dirty="0"/>
            </a:br>
            <a:r>
              <a:rPr lang="de-DE" dirty="0"/>
              <a:t>SOCIAL-MEDIA-STRATEGIE</a:t>
            </a:r>
          </a:p>
        </p:txBody>
      </p:sp>
      <p:sp>
        <p:nvSpPr>
          <p:cNvPr id="3" name="Untertitel 2">
            <a:extLst>
              <a:ext uri="{FF2B5EF4-FFF2-40B4-BE49-F238E27FC236}">
                <a16:creationId xmlns:a16="http://schemas.microsoft.com/office/drawing/2014/main" id="{38C12955-3BF0-49DA-9BE0-845F8E6B84BB}"/>
              </a:ext>
            </a:extLst>
          </p:cNvPr>
          <p:cNvSpPr>
            <a:spLocks noGrp="1"/>
          </p:cNvSpPr>
          <p:nvPr>
            <p:ph type="subTitle" idx="1"/>
          </p:nvPr>
        </p:nvSpPr>
        <p:spPr/>
        <p:txBody>
          <a:bodyPr/>
          <a:lstStyle/>
          <a:p>
            <a:r>
              <a:rPr lang="de-DE" dirty="0">
                <a:solidFill>
                  <a:srgbClr val="FF0000"/>
                </a:solidFill>
              </a:rPr>
              <a:t>Arbeitshilfe zur Ausarbeitung, Tipps &amp;  </a:t>
            </a:r>
            <a:r>
              <a:rPr lang="de-DE" dirty="0" err="1">
                <a:solidFill>
                  <a:srgbClr val="FF0000"/>
                </a:solidFill>
              </a:rPr>
              <a:t>To</a:t>
            </a:r>
            <a:r>
              <a:rPr lang="de-DE" dirty="0">
                <a:solidFill>
                  <a:srgbClr val="FF0000"/>
                </a:solidFill>
              </a:rPr>
              <a:t>-dos</a:t>
            </a:r>
          </a:p>
        </p:txBody>
      </p:sp>
      <p:sp>
        <p:nvSpPr>
          <p:cNvPr id="4" name="Datumsplatzhalter 3">
            <a:extLst>
              <a:ext uri="{FF2B5EF4-FFF2-40B4-BE49-F238E27FC236}">
                <a16:creationId xmlns:a16="http://schemas.microsoft.com/office/drawing/2014/main" id="{57BE63A2-DE06-4758-AB60-620C7A89684B}"/>
              </a:ext>
            </a:extLst>
          </p:cNvPr>
          <p:cNvSpPr>
            <a:spLocks noGrp="1"/>
          </p:cNvSpPr>
          <p:nvPr>
            <p:ph type="dt" sz="half" idx="10"/>
          </p:nvPr>
        </p:nvSpPr>
        <p:spPr/>
        <p:txBody>
          <a:bodyPr/>
          <a:lstStyle/>
          <a:p>
            <a:fld id="{AA89D9E4-6323-4244-94FC-2BB06192F17B}" type="datetime1">
              <a:rPr lang="de-DE" smtClean="0"/>
              <a:t>10.01.2022</a:t>
            </a:fld>
            <a:endParaRPr lang="de-DE" dirty="0"/>
          </a:p>
        </p:txBody>
      </p:sp>
      <p:sp>
        <p:nvSpPr>
          <p:cNvPr id="5" name="Fußzeilenplatzhalter 4">
            <a:extLst>
              <a:ext uri="{FF2B5EF4-FFF2-40B4-BE49-F238E27FC236}">
                <a16:creationId xmlns:a16="http://schemas.microsoft.com/office/drawing/2014/main" id="{C54962BB-844D-46BC-9FDA-E228C566D5DD}"/>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9BF63647-A765-40BB-B927-A677481394DA}"/>
              </a:ext>
            </a:extLst>
          </p:cNvPr>
          <p:cNvSpPr>
            <a:spLocks noGrp="1"/>
          </p:cNvSpPr>
          <p:nvPr>
            <p:ph type="sldNum" sz="quarter" idx="12"/>
          </p:nvPr>
        </p:nvSpPr>
        <p:spPr/>
        <p:txBody>
          <a:bodyPr/>
          <a:lstStyle/>
          <a:p>
            <a:fld id="{D1A7C10A-74DE-42A3-B32F-F15583BC9DB5}" type="slidenum">
              <a:rPr lang="de-DE" smtClean="0"/>
              <a:t>1</a:t>
            </a:fld>
            <a:endParaRPr lang="de-DE"/>
          </a:p>
        </p:txBody>
      </p:sp>
    </p:spTree>
    <p:extLst>
      <p:ext uri="{BB962C8B-B14F-4D97-AF65-F5344CB8AC3E}">
        <p14:creationId xmlns:p14="http://schemas.microsoft.com/office/powerpoint/2010/main" val="8585956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92E3C9-56CE-408E-9E34-9219ED937F29}"/>
              </a:ext>
            </a:extLst>
          </p:cNvPr>
          <p:cNvSpPr>
            <a:spLocks noGrp="1"/>
          </p:cNvSpPr>
          <p:nvPr>
            <p:ph type="title"/>
          </p:nvPr>
        </p:nvSpPr>
        <p:spPr>
          <a:xfrm>
            <a:off x="1008184" y="174032"/>
            <a:ext cx="10175631" cy="1111843"/>
          </a:xfrm>
        </p:spPr>
        <p:txBody>
          <a:bodyPr vert="horz" lIns="91440" tIns="45720" rIns="91440" bIns="45720" rtlCol="0" anchor="ctr">
            <a:normAutofit fontScale="90000"/>
          </a:bodyPr>
          <a:lstStyle/>
          <a:p>
            <a:r>
              <a:rPr lang="de-DE" dirty="0"/>
              <a:t>Zielgruppendefinition – </a:t>
            </a:r>
            <a:br>
              <a:rPr lang="de-DE" dirty="0"/>
            </a:br>
            <a:r>
              <a:rPr lang="de-DE" dirty="0"/>
              <a:t>allgemeine Fragestellungen</a:t>
            </a:r>
          </a:p>
        </p:txBody>
      </p:sp>
      <p:sp>
        <p:nvSpPr>
          <p:cNvPr id="4" name="Datumsplatzhalter 3">
            <a:extLst>
              <a:ext uri="{FF2B5EF4-FFF2-40B4-BE49-F238E27FC236}">
                <a16:creationId xmlns:a16="http://schemas.microsoft.com/office/drawing/2014/main" id="{0258BD86-E393-4A10-89A9-000C6D2E5B06}"/>
              </a:ext>
            </a:extLst>
          </p:cNvPr>
          <p:cNvSpPr>
            <a:spLocks noGrp="1"/>
          </p:cNvSpPr>
          <p:nvPr>
            <p:ph type="dt" sz="half" idx="10"/>
          </p:nvPr>
        </p:nvSpPr>
        <p:spPr>
          <a:xfrm>
            <a:off x="838200" y="6356350"/>
            <a:ext cx="2743200" cy="365125"/>
          </a:xfrm>
        </p:spPr>
        <p:txBody>
          <a:bodyPr>
            <a:normAutofit/>
          </a:bodyPr>
          <a:lstStyle/>
          <a:p>
            <a:pPr>
              <a:spcAft>
                <a:spcPts val="600"/>
              </a:spcAft>
            </a:pPr>
            <a:fld id="{09C6AA02-C35B-4E8C-A6CC-B0FBE3C6543D}" type="datetime1">
              <a:rPr lang="de-DE" smtClean="0"/>
              <a:pPr>
                <a:spcAft>
                  <a:spcPts val="600"/>
                </a:spcAft>
              </a:pPr>
              <a:t>10.01.2022</a:t>
            </a:fld>
            <a:endParaRPr lang="de-DE"/>
          </a:p>
        </p:txBody>
      </p:sp>
      <p:sp>
        <p:nvSpPr>
          <p:cNvPr id="5" name="Fußzeilenplatzhalter 4">
            <a:extLst>
              <a:ext uri="{FF2B5EF4-FFF2-40B4-BE49-F238E27FC236}">
                <a16:creationId xmlns:a16="http://schemas.microsoft.com/office/drawing/2014/main" id="{DAFFA0A9-DF92-4B95-AC9D-F5FEDE305A20}"/>
              </a:ext>
            </a:extLst>
          </p:cNvPr>
          <p:cNvSpPr>
            <a:spLocks noGrp="1"/>
          </p:cNvSpPr>
          <p:nvPr>
            <p:ph type="ftr" sz="quarter" idx="11"/>
          </p:nvPr>
        </p:nvSpPr>
        <p:spPr>
          <a:xfrm>
            <a:off x="4038600" y="6356350"/>
            <a:ext cx="4114800" cy="365125"/>
          </a:xfrm>
        </p:spPr>
        <p:txBody>
          <a:bodyPr>
            <a:normAutofit/>
          </a:bodyPr>
          <a:lstStyle/>
          <a:p>
            <a:pPr>
              <a:spcAft>
                <a:spcPts val="600"/>
              </a:spcAft>
            </a:pPr>
            <a:r>
              <a:rPr lang="de-DE"/>
              <a:t>Mit ♡ erstellt von der eMBIS Akademie</a:t>
            </a:r>
          </a:p>
        </p:txBody>
      </p:sp>
      <p:sp>
        <p:nvSpPr>
          <p:cNvPr id="6" name="Foliennummernplatzhalter 5">
            <a:extLst>
              <a:ext uri="{FF2B5EF4-FFF2-40B4-BE49-F238E27FC236}">
                <a16:creationId xmlns:a16="http://schemas.microsoft.com/office/drawing/2014/main" id="{85250830-79C2-4CA4-ADF3-982675658A8A}"/>
              </a:ext>
            </a:extLst>
          </p:cNvPr>
          <p:cNvSpPr>
            <a:spLocks noGrp="1"/>
          </p:cNvSpPr>
          <p:nvPr>
            <p:ph type="sldNum" sz="quarter" idx="12"/>
          </p:nvPr>
        </p:nvSpPr>
        <p:spPr>
          <a:xfrm>
            <a:off x="8610600" y="6356350"/>
            <a:ext cx="2743200" cy="365125"/>
          </a:xfrm>
        </p:spPr>
        <p:txBody>
          <a:bodyPr>
            <a:normAutofit/>
          </a:bodyPr>
          <a:lstStyle/>
          <a:p>
            <a:pPr>
              <a:spcAft>
                <a:spcPts val="600"/>
              </a:spcAft>
            </a:pPr>
            <a:fld id="{D1A7C10A-74DE-42A3-B32F-F15583BC9DB5}" type="slidenum">
              <a:rPr lang="de-DE" smtClean="0"/>
              <a:pPr>
                <a:spcAft>
                  <a:spcPts val="600"/>
                </a:spcAft>
              </a:pPr>
              <a:t>10</a:t>
            </a:fld>
            <a:endParaRPr lang="de-DE"/>
          </a:p>
        </p:txBody>
      </p:sp>
      <p:sp>
        <p:nvSpPr>
          <p:cNvPr id="9" name="Textfeld 8">
            <a:extLst>
              <a:ext uri="{FF2B5EF4-FFF2-40B4-BE49-F238E27FC236}">
                <a16:creationId xmlns:a16="http://schemas.microsoft.com/office/drawing/2014/main" id="{2E821F91-2570-4DF5-965A-E7B3181267B6}"/>
              </a:ext>
            </a:extLst>
          </p:cNvPr>
          <p:cNvSpPr txBox="1"/>
          <p:nvPr/>
        </p:nvSpPr>
        <p:spPr>
          <a:xfrm>
            <a:off x="1008184" y="1522350"/>
            <a:ext cx="10029930" cy="3416320"/>
          </a:xfrm>
          <a:prstGeom prst="rect">
            <a:avLst/>
          </a:prstGeom>
          <a:noFill/>
        </p:spPr>
        <p:txBody>
          <a:bodyPr wrap="square" rtlCol="0">
            <a:spAutoFit/>
          </a:bodyPr>
          <a:lstStyle/>
          <a:p>
            <a:pPr marL="285750" indent="-285750">
              <a:buFont typeface="Arial" panose="020B0604020202020204" pitchFamily="34" charset="0"/>
              <a:buChar char="•"/>
            </a:pPr>
            <a:r>
              <a:rPr lang="de-DE" sz="2400" dirty="0"/>
              <a:t>Wen möchten wir innerhalb der sozialen Medien überhaupt erreichen?</a:t>
            </a:r>
          </a:p>
          <a:p>
            <a:pPr marL="285750" indent="-285750">
              <a:buFont typeface="Arial" panose="020B0604020202020204" pitchFamily="34" charset="0"/>
              <a:buChar char="•"/>
            </a:pPr>
            <a:endParaRPr lang="de-DE" sz="2400" dirty="0"/>
          </a:p>
          <a:p>
            <a:pPr marL="285750" indent="-285750">
              <a:buFont typeface="Arial" panose="020B0604020202020204" pitchFamily="34" charset="0"/>
              <a:buChar char="•"/>
            </a:pPr>
            <a:r>
              <a:rPr lang="de-DE" sz="2400" dirty="0"/>
              <a:t>Wie alt ist meine Zielgruppe?</a:t>
            </a:r>
          </a:p>
          <a:p>
            <a:pPr marL="285750" indent="-285750">
              <a:buFont typeface="Arial" panose="020B0604020202020204" pitchFamily="34" charset="0"/>
              <a:buChar char="•"/>
            </a:pPr>
            <a:endParaRPr lang="de-DE" sz="2400" dirty="0"/>
          </a:p>
          <a:p>
            <a:pPr marL="285750" indent="-285750">
              <a:buFont typeface="Arial" panose="020B0604020202020204" pitchFamily="34" charset="0"/>
              <a:buChar char="•"/>
            </a:pPr>
            <a:r>
              <a:rPr lang="de-DE" sz="2400" dirty="0"/>
              <a:t>Was zeichnet meine Zielgruppe on- bzw. offline aus?</a:t>
            </a:r>
          </a:p>
          <a:p>
            <a:pPr marL="285750" indent="-285750">
              <a:buFont typeface="Arial" panose="020B0604020202020204" pitchFamily="34" charset="0"/>
              <a:buChar char="•"/>
            </a:pPr>
            <a:endParaRPr lang="de-DE" sz="2400" dirty="0"/>
          </a:p>
          <a:p>
            <a:pPr marL="285750" indent="-285750">
              <a:buFont typeface="Arial" panose="020B0604020202020204" pitchFamily="34" charset="0"/>
              <a:buChar char="•"/>
            </a:pPr>
            <a:r>
              <a:rPr lang="de-DE" sz="2400" dirty="0"/>
              <a:t>Wie möchte meine Zielgruppe angesprochen werden?</a:t>
            </a:r>
          </a:p>
          <a:p>
            <a:pPr marL="285750" indent="-285750">
              <a:buFont typeface="Arial" panose="020B0604020202020204" pitchFamily="34" charset="0"/>
              <a:buChar char="•"/>
            </a:pPr>
            <a:endParaRPr lang="de-DE" sz="2400" dirty="0"/>
          </a:p>
          <a:p>
            <a:pPr marL="285750" indent="-285750">
              <a:buFont typeface="Arial" panose="020B0604020202020204" pitchFamily="34" charset="0"/>
              <a:buChar char="•"/>
            </a:pPr>
            <a:r>
              <a:rPr lang="de-DE" sz="2400" dirty="0"/>
              <a:t>Zu welchen Zeiten ist meine Zielgruppe online?</a:t>
            </a:r>
          </a:p>
        </p:txBody>
      </p:sp>
    </p:spTree>
    <p:extLst>
      <p:ext uri="{BB962C8B-B14F-4D97-AF65-F5344CB8AC3E}">
        <p14:creationId xmlns:p14="http://schemas.microsoft.com/office/powerpoint/2010/main" val="3465676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12">
            <a:extLst>
              <a:ext uri="{FF2B5EF4-FFF2-40B4-BE49-F238E27FC236}">
                <a16:creationId xmlns:a16="http://schemas.microsoft.com/office/drawing/2014/main" id="{1A95671B-3CC6-4792-9114-B74FAEA224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0392E3C9-56CE-408E-9E34-9219ED937F29}"/>
              </a:ext>
            </a:extLst>
          </p:cNvPr>
          <p:cNvSpPr>
            <a:spLocks noGrp="1"/>
          </p:cNvSpPr>
          <p:nvPr>
            <p:ph type="title"/>
          </p:nvPr>
        </p:nvSpPr>
        <p:spPr>
          <a:xfrm>
            <a:off x="1008184" y="174032"/>
            <a:ext cx="10175631" cy="1111843"/>
          </a:xfrm>
        </p:spPr>
        <p:txBody>
          <a:bodyPr vert="horz" lIns="91440" tIns="45720" rIns="91440" bIns="45720" rtlCol="0" anchor="ctr">
            <a:normAutofit/>
          </a:bodyPr>
          <a:lstStyle/>
          <a:p>
            <a:r>
              <a:rPr lang="de-DE" dirty="0"/>
              <a:t>Zielgruppendefinition – Persona-Konzept</a:t>
            </a:r>
          </a:p>
        </p:txBody>
      </p:sp>
      <p:sp>
        <p:nvSpPr>
          <p:cNvPr id="4" name="Datumsplatzhalter 3">
            <a:extLst>
              <a:ext uri="{FF2B5EF4-FFF2-40B4-BE49-F238E27FC236}">
                <a16:creationId xmlns:a16="http://schemas.microsoft.com/office/drawing/2014/main" id="{0258BD86-E393-4A10-89A9-000C6D2E5B06}"/>
              </a:ext>
            </a:extLst>
          </p:cNvPr>
          <p:cNvSpPr>
            <a:spLocks noGrp="1"/>
          </p:cNvSpPr>
          <p:nvPr>
            <p:ph type="dt" sz="half" idx="10"/>
          </p:nvPr>
        </p:nvSpPr>
        <p:spPr>
          <a:xfrm>
            <a:off x="838200" y="6356350"/>
            <a:ext cx="2743200" cy="365125"/>
          </a:xfrm>
        </p:spPr>
        <p:txBody>
          <a:bodyPr>
            <a:normAutofit/>
          </a:bodyPr>
          <a:lstStyle/>
          <a:p>
            <a:pPr>
              <a:spcAft>
                <a:spcPts val="600"/>
              </a:spcAft>
            </a:pPr>
            <a:fld id="{09C6AA02-C35B-4E8C-A6CC-B0FBE3C6543D}" type="datetime1">
              <a:rPr lang="de-DE" smtClean="0"/>
              <a:pPr>
                <a:spcAft>
                  <a:spcPts val="600"/>
                </a:spcAft>
              </a:pPr>
              <a:t>10.01.2022</a:t>
            </a:fld>
            <a:endParaRPr lang="de-DE"/>
          </a:p>
        </p:txBody>
      </p:sp>
      <p:sp>
        <p:nvSpPr>
          <p:cNvPr id="5" name="Fußzeilenplatzhalter 4">
            <a:extLst>
              <a:ext uri="{FF2B5EF4-FFF2-40B4-BE49-F238E27FC236}">
                <a16:creationId xmlns:a16="http://schemas.microsoft.com/office/drawing/2014/main" id="{DAFFA0A9-DF92-4B95-AC9D-F5FEDE305A20}"/>
              </a:ext>
            </a:extLst>
          </p:cNvPr>
          <p:cNvSpPr>
            <a:spLocks noGrp="1"/>
          </p:cNvSpPr>
          <p:nvPr>
            <p:ph type="ftr" sz="quarter" idx="11"/>
          </p:nvPr>
        </p:nvSpPr>
        <p:spPr>
          <a:xfrm>
            <a:off x="4038600" y="6356350"/>
            <a:ext cx="4114800" cy="365125"/>
          </a:xfrm>
        </p:spPr>
        <p:txBody>
          <a:bodyPr>
            <a:normAutofit/>
          </a:bodyPr>
          <a:lstStyle/>
          <a:p>
            <a:pPr>
              <a:spcAft>
                <a:spcPts val="600"/>
              </a:spcAft>
            </a:pPr>
            <a:r>
              <a:rPr lang="de-DE"/>
              <a:t>Mit ♡ erstellt von der eMBIS Akademie</a:t>
            </a:r>
          </a:p>
        </p:txBody>
      </p:sp>
      <p:sp>
        <p:nvSpPr>
          <p:cNvPr id="6" name="Foliennummernplatzhalter 5">
            <a:extLst>
              <a:ext uri="{FF2B5EF4-FFF2-40B4-BE49-F238E27FC236}">
                <a16:creationId xmlns:a16="http://schemas.microsoft.com/office/drawing/2014/main" id="{85250830-79C2-4CA4-ADF3-982675658A8A}"/>
              </a:ext>
            </a:extLst>
          </p:cNvPr>
          <p:cNvSpPr>
            <a:spLocks noGrp="1"/>
          </p:cNvSpPr>
          <p:nvPr>
            <p:ph type="sldNum" sz="quarter" idx="12"/>
          </p:nvPr>
        </p:nvSpPr>
        <p:spPr>
          <a:xfrm>
            <a:off x="8610600" y="6356350"/>
            <a:ext cx="2743200" cy="365125"/>
          </a:xfrm>
        </p:spPr>
        <p:txBody>
          <a:bodyPr>
            <a:normAutofit/>
          </a:bodyPr>
          <a:lstStyle/>
          <a:p>
            <a:pPr>
              <a:spcAft>
                <a:spcPts val="600"/>
              </a:spcAft>
            </a:pPr>
            <a:fld id="{D1A7C10A-74DE-42A3-B32F-F15583BC9DB5}" type="slidenum">
              <a:rPr lang="de-DE" smtClean="0"/>
              <a:pPr>
                <a:spcAft>
                  <a:spcPts val="600"/>
                </a:spcAft>
              </a:pPr>
              <a:t>11</a:t>
            </a:fld>
            <a:endParaRPr lang="de-DE"/>
          </a:p>
        </p:txBody>
      </p:sp>
      <p:graphicFrame>
        <p:nvGraphicFramePr>
          <p:cNvPr id="8" name="Google Shape;416;p124">
            <a:extLst>
              <a:ext uri="{FF2B5EF4-FFF2-40B4-BE49-F238E27FC236}">
                <a16:creationId xmlns:a16="http://schemas.microsoft.com/office/drawing/2014/main" id="{90FB9DD2-E952-4A2A-8BD0-32238E49B06D}"/>
              </a:ext>
            </a:extLst>
          </p:cNvPr>
          <p:cNvGraphicFramePr/>
          <p:nvPr>
            <p:extLst>
              <p:ext uri="{D42A27DB-BD31-4B8C-83A1-F6EECF244321}">
                <p14:modId xmlns:p14="http://schemas.microsoft.com/office/powerpoint/2010/main" val="4060782494"/>
              </p:ext>
            </p:extLst>
          </p:nvPr>
        </p:nvGraphicFramePr>
        <p:xfrm>
          <a:off x="838203" y="1373819"/>
          <a:ext cx="10515597" cy="3549965"/>
        </p:xfrm>
        <a:graphic>
          <a:graphicData uri="http://schemas.openxmlformats.org/drawingml/2006/table">
            <a:tbl>
              <a:tblPr firstRow="1" bandRow="1">
                <a:tableStyleId>{7DF18680-E054-41AD-8BC1-D1AEF772440D}</a:tableStyleId>
              </a:tblPr>
              <a:tblGrid>
                <a:gridCol w="2350688">
                  <a:extLst>
                    <a:ext uri="{9D8B030D-6E8A-4147-A177-3AD203B41FA5}">
                      <a16:colId xmlns:a16="http://schemas.microsoft.com/office/drawing/2014/main" val="20000"/>
                    </a:ext>
                  </a:extLst>
                </a:gridCol>
                <a:gridCol w="3958467">
                  <a:extLst>
                    <a:ext uri="{9D8B030D-6E8A-4147-A177-3AD203B41FA5}">
                      <a16:colId xmlns:a16="http://schemas.microsoft.com/office/drawing/2014/main" val="20001"/>
                    </a:ext>
                  </a:extLst>
                </a:gridCol>
                <a:gridCol w="2103220">
                  <a:extLst>
                    <a:ext uri="{9D8B030D-6E8A-4147-A177-3AD203B41FA5}">
                      <a16:colId xmlns:a16="http://schemas.microsoft.com/office/drawing/2014/main" val="20002"/>
                    </a:ext>
                  </a:extLst>
                </a:gridCol>
                <a:gridCol w="2103222">
                  <a:extLst>
                    <a:ext uri="{9D8B030D-6E8A-4147-A177-3AD203B41FA5}">
                      <a16:colId xmlns:a16="http://schemas.microsoft.com/office/drawing/2014/main" val="20003"/>
                    </a:ext>
                  </a:extLst>
                </a:gridCol>
              </a:tblGrid>
              <a:tr h="381745">
                <a:tc>
                  <a:txBody>
                    <a:bodyPr/>
                    <a:lstStyle/>
                    <a:p>
                      <a:pPr marL="0" lvl="0" indent="0" algn="l" rtl="0">
                        <a:spcBef>
                          <a:spcPts val="0"/>
                        </a:spcBef>
                        <a:spcAft>
                          <a:spcPts val="0"/>
                        </a:spcAft>
                        <a:buNone/>
                      </a:pPr>
                      <a:endParaRPr sz="1100" b="1" kern="1200">
                        <a:solidFill>
                          <a:schemeClr val="tx1"/>
                        </a:solidFill>
                        <a:latin typeface="+mn-lt"/>
                        <a:ea typeface="+mn-ea"/>
                        <a:cs typeface="+mn-cs"/>
                        <a:sym typeface="Source Sans Pro"/>
                      </a:endParaRPr>
                    </a:p>
                  </a:txBody>
                  <a:tcPr marL="90168" marR="90168" marT="90168" marB="90168"/>
                </a:tc>
                <a:tc>
                  <a:txBody>
                    <a:bodyPr/>
                    <a:lstStyle/>
                    <a:p>
                      <a:pPr marL="0" lvl="0" indent="0" algn="ctr" rtl="0">
                        <a:spcBef>
                          <a:spcPts val="0"/>
                        </a:spcBef>
                        <a:spcAft>
                          <a:spcPts val="0"/>
                        </a:spcAft>
                        <a:buNone/>
                      </a:pPr>
                      <a:r>
                        <a:rPr lang="en" sz="1100" b="1" dirty="0">
                          <a:solidFill>
                            <a:schemeClr val="tx1"/>
                          </a:solidFill>
                          <a:sym typeface="Source Sans Pro"/>
                        </a:rPr>
                        <a:t>Persona 1</a:t>
                      </a:r>
                      <a:endParaRPr sz="1100" b="1" dirty="0">
                        <a:solidFill>
                          <a:schemeClr val="tx1"/>
                        </a:solidFill>
                        <a:latin typeface="+mn-lt"/>
                        <a:ea typeface="Source Sans Pro"/>
                        <a:cs typeface="+mn-cs"/>
                        <a:sym typeface="Source Sans Pro"/>
                      </a:endParaRPr>
                    </a:p>
                  </a:txBody>
                  <a:tcPr marL="90168" marR="90168" marT="90168" marB="90168" anchor="ctr"/>
                </a:tc>
                <a:tc>
                  <a:txBody>
                    <a:bodyPr/>
                    <a:lstStyle/>
                    <a:p>
                      <a:pPr marL="0" lvl="0" indent="0" algn="ctr" rtl="0">
                        <a:spcBef>
                          <a:spcPts val="0"/>
                        </a:spcBef>
                        <a:spcAft>
                          <a:spcPts val="0"/>
                        </a:spcAft>
                        <a:buNone/>
                      </a:pPr>
                      <a:r>
                        <a:rPr lang="de-DE" sz="1100" b="1">
                          <a:solidFill>
                            <a:schemeClr val="tx1"/>
                          </a:solidFill>
                          <a:sym typeface="Source Sans Pro"/>
                        </a:rPr>
                        <a:t>Persona 2</a:t>
                      </a:r>
                      <a:endParaRPr lang="de-DE" sz="1100" b="1">
                        <a:solidFill>
                          <a:schemeClr val="tx1"/>
                        </a:solidFill>
                        <a:latin typeface="+mn-lt"/>
                        <a:ea typeface="Source Sans Pro"/>
                        <a:cs typeface="+mn-cs"/>
                        <a:sym typeface="Source Sans Pro"/>
                      </a:endParaRPr>
                    </a:p>
                  </a:txBody>
                  <a:tcPr marL="90168" marR="90168" marT="90168" marB="90168" anchor="ctr"/>
                </a:tc>
                <a:tc>
                  <a:txBody>
                    <a:bodyPr/>
                    <a:lstStyle/>
                    <a:p>
                      <a:pPr marL="0" lvl="0" indent="0" algn="ctr" rtl="0">
                        <a:spcBef>
                          <a:spcPts val="0"/>
                        </a:spcBef>
                        <a:spcAft>
                          <a:spcPts val="0"/>
                        </a:spcAft>
                        <a:buNone/>
                      </a:pPr>
                      <a:r>
                        <a:rPr lang="de-DE" sz="1100" b="1" dirty="0">
                          <a:solidFill>
                            <a:schemeClr val="tx1"/>
                          </a:solidFill>
                          <a:sym typeface="Source Sans Pro"/>
                        </a:rPr>
                        <a:t>Persona 3</a:t>
                      </a:r>
                      <a:endParaRPr lang="de-DE" sz="1100" b="1" dirty="0">
                        <a:solidFill>
                          <a:schemeClr val="tx1"/>
                        </a:solidFill>
                        <a:latin typeface="+mn-lt"/>
                        <a:ea typeface="Source Sans Pro"/>
                        <a:cs typeface="+mn-cs"/>
                        <a:sym typeface="Source Sans Pro"/>
                      </a:endParaRPr>
                    </a:p>
                  </a:txBody>
                  <a:tcPr marL="90168" marR="90168" marT="90168" marB="90168" anchor="ctr"/>
                </a:tc>
                <a:extLst>
                  <a:ext uri="{0D108BD9-81ED-4DB2-BD59-A6C34878D82A}">
                    <a16:rowId xmlns:a16="http://schemas.microsoft.com/office/drawing/2014/main" val="10000"/>
                  </a:ext>
                </a:extLst>
              </a:tr>
              <a:tr h="381745">
                <a:tc>
                  <a:txBody>
                    <a:bodyPr/>
                    <a:lstStyle/>
                    <a:p>
                      <a:pPr marL="0" lvl="0" indent="0" algn="l" rtl="0">
                        <a:spcBef>
                          <a:spcPts val="0"/>
                        </a:spcBef>
                        <a:spcAft>
                          <a:spcPts val="0"/>
                        </a:spcAft>
                        <a:buNone/>
                      </a:pPr>
                      <a:r>
                        <a:rPr lang="en" sz="1100" b="1">
                          <a:solidFill>
                            <a:schemeClr val="tx1"/>
                          </a:solidFill>
                          <a:sym typeface="Source Sans Pro"/>
                        </a:rPr>
                        <a:t>Beruf</a:t>
                      </a:r>
                      <a:endParaRPr sz="1100" b="1">
                        <a:solidFill>
                          <a:schemeClr val="tx1"/>
                        </a:solidFill>
                        <a:latin typeface="+mn-lt"/>
                        <a:ea typeface="Source Sans Pro"/>
                        <a:cs typeface="+mn-cs"/>
                        <a:sym typeface="Source Sans Pro"/>
                      </a:endParaRPr>
                    </a:p>
                  </a:txBody>
                  <a:tcPr marL="90168" marR="90168" marT="90168" marB="90168" anchor="ctr"/>
                </a:tc>
                <a:tc>
                  <a:txBody>
                    <a:bodyPr/>
                    <a:lstStyle/>
                    <a:p>
                      <a:pPr marL="0" lvl="0" indent="0" algn="l" rtl="0">
                        <a:spcBef>
                          <a:spcPts val="0"/>
                        </a:spcBef>
                        <a:spcAft>
                          <a:spcPts val="0"/>
                        </a:spcAft>
                        <a:buNone/>
                      </a:pPr>
                      <a:r>
                        <a:rPr lang="en" sz="1100">
                          <a:solidFill>
                            <a:schemeClr val="tx1"/>
                          </a:solidFill>
                          <a:sym typeface="Source Sans Pro"/>
                        </a:rPr>
                        <a:t>Welchen Beruf könnte die Persona haben?</a:t>
                      </a:r>
                      <a:endParaRPr sz="1100">
                        <a:solidFill>
                          <a:schemeClr val="tx1"/>
                        </a:solidFill>
                        <a:latin typeface="+mn-lt"/>
                        <a:ea typeface="Source Sans Pro"/>
                        <a:cs typeface="+mn-cs"/>
                        <a:sym typeface="Source Sans Pro"/>
                      </a:endParaRPr>
                    </a:p>
                  </a:txBody>
                  <a:tcPr marL="90168" marR="90168" marT="90168" marB="90168" anchor="ctr"/>
                </a:tc>
                <a:tc>
                  <a:txBody>
                    <a:bodyPr/>
                    <a:lstStyle/>
                    <a:p>
                      <a:pPr marL="0" lvl="0" indent="0" algn="l" rtl="0">
                        <a:spcBef>
                          <a:spcPts val="0"/>
                        </a:spcBef>
                        <a:spcAft>
                          <a:spcPts val="0"/>
                        </a:spcAft>
                        <a:buNone/>
                      </a:pPr>
                      <a:endParaRPr sz="1100">
                        <a:solidFill>
                          <a:schemeClr val="tx1"/>
                        </a:solidFill>
                        <a:latin typeface="+mn-lt"/>
                        <a:ea typeface="Source Sans Pro"/>
                        <a:cs typeface="+mn-cs"/>
                        <a:sym typeface="Source Sans Pro"/>
                      </a:endParaRPr>
                    </a:p>
                  </a:txBody>
                  <a:tcPr marL="90168" marR="90168" marT="90168" marB="90168" anchor="ctr"/>
                </a:tc>
                <a:tc>
                  <a:txBody>
                    <a:bodyPr/>
                    <a:lstStyle/>
                    <a:p>
                      <a:pPr marL="0" lvl="0" indent="0" algn="l" rtl="0">
                        <a:spcBef>
                          <a:spcPts val="0"/>
                        </a:spcBef>
                        <a:spcAft>
                          <a:spcPts val="0"/>
                        </a:spcAft>
                        <a:buNone/>
                      </a:pPr>
                      <a:endParaRPr sz="1100">
                        <a:solidFill>
                          <a:schemeClr val="tx1"/>
                        </a:solidFill>
                        <a:latin typeface="+mn-lt"/>
                        <a:ea typeface="Source Sans Pro"/>
                        <a:cs typeface="+mn-cs"/>
                        <a:sym typeface="Source Sans Pro"/>
                      </a:endParaRPr>
                    </a:p>
                  </a:txBody>
                  <a:tcPr marL="90168" marR="90168" marT="90168" marB="90168" anchor="ctr"/>
                </a:tc>
                <a:extLst>
                  <a:ext uri="{0D108BD9-81ED-4DB2-BD59-A6C34878D82A}">
                    <a16:rowId xmlns:a16="http://schemas.microsoft.com/office/drawing/2014/main" val="10001"/>
                  </a:ext>
                </a:extLst>
              </a:tr>
              <a:tr h="381745">
                <a:tc>
                  <a:txBody>
                    <a:bodyPr/>
                    <a:lstStyle/>
                    <a:p>
                      <a:pPr marL="0" lvl="0" indent="0" algn="l" rtl="0">
                        <a:spcBef>
                          <a:spcPts val="0"/>
                        </a:spcBef>
                        <a:spcAft>
                          <a:spcPts val="0"/>
                        </a:spcAft>
                        <a:buNone/>
                      </a:pPr>
                      <a:r>
                        <a:rPr lang="de-DE" sz="1100" b="1">
                          <a:solidFill>
                            <a:schemeClr val="tx1"/>
                          </a:solidFill>
                          <a:sym typeface="Source Sans Pro"/>
                        </a:rPr>
                        <a:t>Interessen </a:t>
                      </a:r>
                      <a:endParaRPr sz="1100" b="1">
                        <a:solidFill>
                          <a:schemeClr val="tx1"/>
                        </a:solidFill>
                        <a:latin typeface="+mn-lt"/>
                        <a:ea typeface="Source Sans Pro"/>
                        <a:cs typeface="+mn-cs"/>
                        <a:sym typeface="Source Sans Pro"/>
                      </a:endParaRPr>
                    </a:p>
                  </a:txBody>
                  <a:tcPr marL="90168" marR="90168" marT="90168" marB="90168" anchor="ctr"/>
                </a:tc>
                <a:tc>
                  <a:txBody>
                    <a:bodyPr/>
                    <a:lstStyle/>
                    <a:p>
                      <a:pPr marL="0" lvl="0" indent="0" algn="l" rtl="0">
                        <a:spcBef>
                          <a:spcPts val="0"/>
                        </a:spcBef>
                        <a:spcAft>
                          <a:spcPts val="0"/>
                        </a:spcAft>
                        <a:buNone/>
                      </a:pPr>
                      <a:r>
                        <a:rPr lang="de-DE" sz="1100">
                          <a:solidFill>
                            <a:schemeClr val="tx1"/>
                          </a:solidFill>
                          <a:sym typeface="Source Sans Pro"/>
                        </a:rPr>
                        <a:t>Welche Interessen hat die Persona?</a:t>
                      </a:r>
                      <a:endParaRPr sz="1100">
                        <a:solidFill>
                          <a:schemeClr val="tx1"/>
                        </a:solidFill>
                        <a:latin typeface="+mn-lt"/>
                        <a:ea typeface="Source Sans Pro"/>
                        <a:cs typeface="+mn-cs"/>
                        <a:sym typeface="Source Sans Pro"/>
                      </a:endParaRPr>
                    </a:p>
                  </a:txBody>
                  <a:tcPr marL="90168" marR="90168" marT="90168" marB="90168" anchor="ctr"/>
                </a:tc>
                <a:tc>
                  <a:txBody>
                    <a:bodyPr/>
                    <a:lstStyle/>
                    <a:p>
                      <a:pPr marL="0" lvl="0" indent="0" algn="l" rtl="0">
                        <a:spcBef>
                          <a:spcPts val="0"/>
                        </a:spcBef>
                        <a:spcAft>
                          <a:spcPts val="0"/>
                        </a:spcAft>
                        <a:buNone/>
                      </a:pPr>
                      <a:endParaRPr sz="1100">
                        <a:solidFill>
                          <a:schemeClr val="tx1"/>
                        </a:solidFill>
                        <a:latin typeface="+mn-lt"/>
                        <a:ea typeface="Source Sans Pro"/>
                        <a:cs typeface="+mn-cs"/>
                        <a:sym typeface="Source Sans Pro"/>
                      </a:endParaRPr>
                    </a:p>
                  </a:txBody>
                  <a:tcPr marL="90168" marR="90168" marT="90168" marB="90168" anchor="ctr"/>
                </a:tc>
                <a:tc>
                  <a:txBody>
                    <a:bodyPr/>
                    <a:lstStyle/>
                    <a:p>
                      <a:pPr marL="0" lvl="0" indent="0" algn="l" rtl="0">
                        <a:spcBef>
                          <a:spcPts val="0"/>
                        </a:spcBef>
                        <a:spcAft>
                          <a:spcPts val="0"/>
                        </a:spcAft>
                        <a:buNone/>
                      </a:pPr>
                      <a:endParaRPr sz="1100" dirty="0">
                        <a:solidFill>
                          <a:schemeClr val="tx1"/>
                        </a:solidFill>
                        <a:latin typeface="+mn-lt"/>
                        <a:ea typeface="Source Sans Pro"/>
                        <a:cs typeface="+mn-cs"/>
                        <a:sym typeface="Source Sans Pro"/>
                      </a:endParaRPr>
                    </a:p>
                  </a:txBody>
                  <a:tcPr marL="90168" marR="90168" marT="90168" marB="90168" anchor="ctr"/>
                </a:tc>
                <a:extLst>
                  <a:ext uri="{0D108BD9-81ED-4DB2-BD59-A6C34878D82A}">
                    <a16:rowId xmlns:a16="http://schemas.microsoft.com/office/drawing/2014/main" val="10002"/>
                  </a:ext>
                </a:extLst>
              </a:tr>
              <a:tr h="381745">
                <a:tc>
                  <a:txBody>
                    <a:bodyPr/>
                    <a:lstStyle/>
                    <a:p>
                      <a:pPr marL="0" lvl="0" indent="0" algn="l" rtl="0">
                        <a:spcBef>
                          <a:spcPts val="0"/>
                        </a:spcBef>
                        <a:spcAft>
                          <a:spcPts val="0"/>
                        </a:spcAft>
                        <a:buNone/>
                      </a:pPr>
                      <a:r>
                        <a:rPr lang="en" sz="1100" b="1">
                          <a:solidFill>
                            <a:schemeClr val="tx1"/>
                          </a:solidFill>
                          <a:sym typeface="Source Sans Pro"/>
                        </a:rPr>
                        <a:t>Pain Point(s)</a:t>
                      </a:r>
                      <a:endParaRPr sz="1100" b="1">
                        <a:solidFill>
                          <a:schemeClr val="tx1"/>
                        </a:solidFill>
                        <a:latin typeface="+mn-lt"/>
                        <a:ea typeface="Source Sans Pro"/>
                        <a:cs typeface="+mn-cs"/>
                        <a:sym typeface="Source Sans Pro"/>
                      </a:endParaRPr>
                    </a:p>
                  </a:txBody>
                  <a:tcPr marL="90168" marR="90168" marT="90168" marB="90168" anchor="ctr"/>
                </a:tc>
                <a:tc>
                  <a:txBody>
                    <a:bodyPr/>
                    <a:lstStyle/>
                    <a:p>
                      <a:pPr marL="0" lvl="0" indent="0" algn="l" rtl="0">
                        <a:spcBef>
                          <a:spcPts val="0"/>
                        </a:spcBef>
                        <a:spcAft>
                          <a:spcPts val="0"/>
                        </a:spcAft>
                        <a:buNone/>
                      </a:pPr>
                      <a:r>
                        <a:rPr lang="en" sz="1100" dirty="0">
                          <a:solidFill>
                            <a:schemeClr val="tx1"/>
                          </a:solidFill>
                          <a:sym typeface="Source Sans Pro"/>
                        </a:rPr>
                        <a:t>Was ist der größte “Bauchschmerz”, den ihre Persona hat?</a:t>
                      </a:r>
                      <a:endParaRPr sz="1100" dirty="0">
                        <a:solidFill>
                          <a:schemeClr val="tx1"/>
                        </a:solidFill>
                        <a:latin typeface="+mn-lt"/>
                        <a:ea typeface="Source Sans Pro"/>
                        <a:cs typeface="+mn-cs"/>
                        <a:sym typeface="Source Sans Pro"/>
                      </a:endParaRPr>
                    </a:p>
                  </a:txBody>
                  <a:tcPr marL="90168" marR="90168" marT="90168" marB="90168" anchor="ctr"/>
                </a:tc>
                <a:tc>
                  <a:txBody>
                    <a:bodyPr/>
                    <a:lstStyle/>
                    <a:p>
                      <a:pPr marL="0" lvl="0" indent="0" algn="l" rtl="0">
                        <a:spcBef>
                          <a:spcPts val="0"/>
                        </a:spcBef>
                        <a:spcAft>
                          <a:spcPts val="0"/>
                        </a:spcAft>
                        <a:buNone/>
                      </a:pPr>
                      <a:endParaRPr sz="1100">
                        <a:solidFill>
                          <a:schemeClr val="tx1"/>
                        </a:solidFill>
                        <a:latin typeface="+mn-lt"/>
                        <a:ea typeface="Source Sans Pro"/>
                        <a:cs typeface="+mn-cs"/>
                        <a:sym typeface="Source Sans Pro"/>
                      </a:endParaRPr>
                    </a:p>
                  </a:txBody>
                  <a:tcPr marL="90168" marR="90168" marT="90168" marB="90168" anchor="ctr"/>
                </a:tc>
                <a:tc>
                  <a:txBody>
                    <a:bodyPr/>
                    <a:lstStyle/>
                    <a:p>
                      <a:pPr marL="0" lvl="0" indent="0" algn="l" rtl="0">
                        <a:spcBef>
                          <a:spcPts val="0"/>
                        </a:spcBef>
                        <a:spcAft>
                          <a:spcPts val="0"/>
                        </a:spcAft>
                        <a:buNone/>
                      </a:pPr>
                      <a:endParaRPr sz="1100">
                        <a:solidFill>
                          <a:schemeClr val="tx1"/>
                        </a:solidFill>
                        <a:latin typeface="+mn-lt"/>
                        <a:ea typeface="Source Sans Pro"/>
                        <a:cs typeface="+mn-cs"/>
                        <a:sym typeface="Source Sans Pro"/>
                      </a:endParaRPr>
                    </a:p>
                  </a:txBody>
                  <a:tcPr marL="90168" marR="90168" marT="90168" marB="90168" anchor="ctr"/>
                </a:tc>
                <a:extLst>
                  <a:ext uri="{0D108BD9-81ED-4DB2-BD59-A6C34878D82A}">
                    <a16:rowId xmlns:a16="http://schemas.microsoft.com/office/drawing/2014/main" val="10003"/>
                  </a:ext>
                </a:extLst>
              </a:tr>
              <a:tr h="547080">
                <a:tc>
                  <a:txBody>
                    <a:bodyPr/>
                    <a:lstStyle/>
                    <a:p>
                      <a:pPr marL="0" lvl="0" indent="0" algn="l" rtl="0">
                        <a:spcBef>
                          <a:spcPts val="0"/>
                        </a:spcBef>
                        <a:spcAft>
                          <a:spcPts val="0"/>
                        </a:spcAft>
                        <a:buNone/>
                      </a:pPr>
                      <a:r>
                        <a:rPr lang="de-DE" sz="1100" b="1">
                          <a:solidFill>
                            <a:schemeClr val="tx1"/>
                          </a:solidFill>
                          <a:sym typeface="Source Sans Pro"/>
                        </a:rPr>
                        <a:t>Bedürfnis / Wunsch</a:t>
                      </a:r>
                      <a:endParaRPr sz="1100" b="1">
                        <a:solidFill>
                          <a:schemeClr val="tx1"/>
                        </a:solidFill>
                        <a:latin typeface="+mn-lt"/>
                        <a:ea typeface="Source Sans Pro"/>
                        <a:cs typeface="+mn-cs"/>
                        <a:sym typeface="Source Sans Pro"/>
                      </a:endParaRPr>
                    </a:p>
                  </a:txBody>
                  <a:tcPr marL="90168" marR="90168" marT="90168" marB="90168" anchor="ctr"/>
                </a:tc>
                <a:tc>
                  <a:txBody>
                    <a:bodyPr/>
                    <a:lstStyle/>
                    <a:p>
                      <a:pPr marL="0" lvl="0" indent="0" algn="l" rtl="0">
                        <a:spcBef>
                          <a:spcPts val="0"/>
                        </a:spcBef>
                        <a:spcAft>
                          <a:spcPts val="0"/>
                        </a:spcAft>
                        <a:buNone/>
                      </a:pPr>
                      <a:r>
                        <a:rPr lang="de-DE" sz="1100">
                          <a:solidFill>
                            <a:schemeClr val="tx1"/>
                          </a:solidFill>
                          <a:sym typeface="Source Sans Pro"/>
                        </a:rPr>
                        <a:t>Was erhofft sich die Persona von Ihrem Produkt/Unternehmen?</a:t>
                      </a:r>
                      <a:endParaRPr sz="1100">
                        <a:solidFill>
                          <a:schemeClr val="tx1"/>
                        </a:solidFill>
                        <a:latin typeface="+mn-lt"/>
                        <a:ea typeface="Source Sans Pro"/>
                        <a:cs typeface="+mn-cs"/>
                        <a:sym typeface="Source Sans Pro"/>
                      </a:endParaRPr>
                    </a:p>
                  </a:txBody>
                  <a:tcPr marL="90168" marR="90168" marT="90168" marB="90168" anchor="ctr"/>
                </a:tc>
                <a:tc>
                  <a:txBody>
                    <a:bodyPr/>
                    <a:lstStyle/>
                    <a:p>
                      <a:pPr marL="0" lvl="0" indent="0" algn="l" rtl="0">
                        <a:spcBef>
                          <a:spcPts val="0"/>
                        </a:spcBef>
                        <a:spcAft>
                          <a:spcPts val="0"/>
                        </a:spcAft>
                        <a:buNone/>
                      </a:pPr>
                      <a:endParaRPr sz="1100">
                        <a:solidFill>
                          <a:schemeClr val="tx1"/>
                        </a:solidFill>
                        <a:latin typeface="+mn-lt"/>
                        <a:ea typeface="Source Sans Pro"/>
                        <a:cs typeface="+mn-cs"/>
                        <a:sym typeface="Source Sans Pro"/>
                      </a:endParaRPr>
                    </a:p>
                  </a:txBody>
                  <a:tcPr marL="90168" marR="90168" marT="90168" marB="90168" anchor="ctr"/>
                </a:tc>
                <a:tc>
                  <a:txBody>
                    <a:bodyPr/>
                    <a:lstStyle/>
                    <a:p>
                      <a:pPr marL="0" lvl="0" indent="0" algn="l" rtl="0">
                        <a:spcBef>
                          <a:spcPts val="0"/>
                        </a:spcBef>
                        <a:spcAft>
                          <a:spcPts val="0"/>
                        </a:spcAft>
                        <a:buNone/>
                      </a:pPr>
                      <a:endParaRPr sz="1100">
                        <a:solidFill>
                          <a:schemeClr val="tx1"/>
                        </a:solidFill>
                        <a:latin typeface="+mn-lt"/>
                        <a:ea typeface="Source Sans Pro"/>
                        <a:cs typeface="+mn-cs"/>
                        <a:sym typeface="Source Sans Pro"/>
                      </a:endParaRPr>
                    </a:p>
                  </a:txBody>
                  <a:tcPr marL="90168" marR="90168" marT="90168" marB="90168" anchor="ctr"/>
                </a:tc>
                <a:extLst>
                  <a:ext uri="{0D108BD9-81ED-4DB2-BD59-A6C34878D82A}">
                    <a16:rowId xmlns:a16="http://schemas.microsoft.com/office/drawing/2014/main" val="10004"/>
                  </a:ext>
                </a:extLst>
              </a:tr>
              <a:tr h="547080">
                <a:tc>
                  <a:txBody>
                    <a:bodyPr/>
                    <a:lstStyle/>
                    <a:p>
                      <a:pPr marL="0" lvl="0" indent="0" algn="l" rtl="0">
                        <a:spcBef>
                          <a:spcPts val="0"/>
                        </a:spcBef>
                        <a:spcAft>
                          <a:spcPts val="0"/>
                        </a:spcAft>
                        <a:buNone/>
                      </a:pPr>
                      <a:r>
                        <a:rPr lang="en" sz="1100" b="1">
                          <a:solidFill>
                            <a:schemeClr val="tx1"/>
                          </a:solidFill>
                          <a:sym typeface="Source Sans Pro"/>
                        </a:rPr>
                        <a:t>Bevorzugte/e soziale Netzwerk(e)</a:t>
                      </a:r>
                      <a:endParaRPr sz="1100" b="1">
                        <a:solidFill>
                          <a:schemeClr val="tx1"/>
                        </a:solidFill>
                        <a:latin typeface="+mn-lt"/>
                        <a:ea typeface="Source Sans Pro"/>
                        <a:cs typeface="+mn-cs"/>
                        <a:sym typeface="Source Sans Pro"/>
                      </a:endParaRPr>
                    </a:p>
                  </a:txBody>
                  <a:tcPr marL="90168" marR="90168" marT="90168" marB="90168" anchor="ctr"/>
                </a:tc>
                <a:tc>
                  <a:txBody>
                    <a:bodyPr/>
                    <a:lstStyle/>
                    <a:p>
                      <a:pPr marL="0" lvl="0" indent="0" algn="l" rtl="0">
                        <a:spcBef>
                          <a:spcPts val="0"/>
                        </a:spcBef>
                        <a:spcAft>
                          <a:spcPts val="0"/>
                        </a:spcAft>
                        <a:buNone/>
                      </a:pPr>
                      <a:r>
                        <a:rPr lang="en" sz="1100">
                          <a:solidFill>
                            <a:schemeClr val="tx1"/>
                          </a:solidFill>
                          <a:sym typeface="Source Sans Pro"/>
                        </a:rPr>
                        <a:t>Welche Social Media-Kanäle nutzt diese Persona am liebsten, wo ist sie anzutreffen?</a:t>
                      </a:r>
                      <a:endParaRPr sz="1100">
                        <a:solidFill>
                          <a:schemeClr val="tx1"/>
                        </a:solidFill>
                        <a:latin typeface="+mn-lt"/>
                        <a:ea typeface="Source Sans Pro"/>
                        <a:cs typeface="+mn-cs"/>
                        <a:sym typeface="Source Sans Pro"/>
                      </a:endParaRPr>
                    </a:p>
                  </a:txBody>
                  <a:tcPr marL="90168" marR="90168" marT="90168" marB="90168" anchor="ctr"/>
                </a:tc>
                <a:tc>
                  <a:txBody>
                    <a:bodyPr/>
                    <a:lstStyle/>
                    <a:p>
                      <a:pPr marL="0" lvl="0" indent="0" algn="l" rtl="0">
                        <a:spcBef>
                          <a:spcPts val="0"/>
                        </a:spcBef>
                        <a:spcAft>
                          <a:spcPts val="0"/>
                        </a:spcAft>
                        <a:buNone/>
                      </a:pPr>
                      <a:endParaRPr sz="1100">
                        <a:solidFill>
                          <a:schemeClr val="tx1"/>
                        </a:solidFill>
                        <a:latin typeface="+mn-lt"/>
                        <a:ea typeface="Source Sans Pro"/>
                        <a:cs typeface="+mn-cs"/>
                        <a:sym typeface="Source Sans Pro"/>
                      </a:endParaRPr>
                    </a:p>
                  </a:txBody>
                  <a:tcPr marL="90168" marR="90168" marT="90168" marB="90168" anchor="ctr"/>
                </a:tc>
                <a:tc>
                  <a:txBody>
                    <a:bodyPr/>
                    <a:lstStyle/>
                    <a:p>
                      <a:pPr marL="0" lvl="0" indent="0" algn="l" rtl="0">
                        <a:spcBef>
                          <a:spcPts val="0"/>
                        </a:spcBef>
                        <a:spcAft>
                          <a:spcPts val="0"/>
                        </a:spcAft>
                        <a:buNone/>
                      </a:pPr>
                      <a:endParaRPr sz="1100">
                        <a:solidFill>
                          <a:schemeClr val="tx1"/>
                        </a:solidFill>
                        <a:latin typeface="+mn-lt"/>
                        <a:ea typeface="Source Sans Pro"/>
                        <a:cs typeface="+mn-cs"/>
                        <a:sym typeface="Source Sans Pro"/>
                      </a:endParaRPr>
                    </a:p>
                  </a:txBody>
                  <a:tcPr marL="90168" marR="90168" marT="90168" marB="90168" anchor="ctr"/>
                </a:tc>
                <a:extLst>
                  <a:ext uri="{0D108BD9-81ED-4DB2-BD59-A6C34878D82A}">
                    <a16:rowId xmlns:a16="http://schemas.microsoft.com/office/drawing/2014/main" val="10005"/>
                  </a:ext>
                </a:extLst>
              </a:tr>
              <a:tr h="547080">
                <a:tc>
                  <a:txBody>
                    <a:bodyPr/>
                    <a:lstStyle/>
                    <a:p>
                      <a:pPr marL="0" lvl="0" indent="0" algn="l" rtl="0">
                        <a:spcBef>
                          <a:spcPts val="0"/>
                        </a:spcBef>
                        <a:spcAft>
                          <a:spcPts val="0"/>
                        </a:spcAft>
                        <a:buNone/>
                      </a:pPr>
                      <a:r>
                        <a:rPr lang="en" sz="1100" b="1" dirty="0">
                          <a:solidFill>
                            <a:schemeClr val="tx1"/>
                          </a:solidFill>
                          <a:sym typeface="Source Sans Pro"/>
                        </a:rPr>
                        <a:t>[Weitere Merkmale, z.B..Alter, Geschlecht, Standort, usw.]</a:t>
                      </a:r>
                      <a:endParaRPr sz="1100" b="1" dirty="0">
                        <a:solidFill>
                          <a:schemeClr val="tx1"/>
                        </a:solidFill>
                        <a:latin typeface="+mn-lt"/>
                        <a:ea typeface="Source Sans Pro"/>
                        <a:cs typeface="+mn-cs"/>
                        <a:sym typeface="Source Sans Pro"/>
                      </a:endParaRPr>
                    </a:p>
                  </a:txBody>
                  <a:tcPr marL="90168" marR="90168" marT="90168" marB="90168" anchor="ctr"/>
                </a:tc>
                <a:tc>
                  <a:txBody>
                    <a:bodyPr/>
                    <a:lstStyle/>
                    <a:p>
                      <a:pPr marL="0" lvl="0" indent="0" algn="l" rtl="0">
                        <a:spcBef>
                          <a:spcPts val="0"/>
                        </a:spcBef>
                        <a:spcAft>
                          <a:spcPts val="0"/>
                        </a:spcAft>
                        <a:buClr>
                          <a:srgbClr val="000000"/>
                        </a:buClr>
                        <a:buSzPts val="1100"/>
                        <a:buFont typeface="Arial"/>
                        <a:buNone/>
                      </a:pPr>
                      <a:endParaRPr sz="1100">
                        <a:solidFill>
                          <a:schemeClr val="tx1"/>
                        </a:solidFill>
                        <a:latin typeface="+mn-lt"/>
                        <a:ea typeface="Source Sans Pro"/>
                        <a:cs typeface="+mn-cs"/>
                        <a:sym typeface="Source Sans Pro"/>
                      </a:endParaRPr>
                    </a:p>
                  </a:txBody>
                  <a:tcPr marL="90168" marR="90168" marT="90168" marB="90168" anchor="ctr"/>
                </a:tc>
                <a:tc>
                  <a:txBody>
                    <a:bodyPr/>
                    <a:lstStyle/>
                    <a:p>
                      <a:pPr marL="0" lvl="0" indent="0" algn="l" rtl="0">
                        <a:spcBef>
                          <a:spcPts val="0"/>
                        </a:spcBef>
                        <a:spcAft>
                          <a:spcPts val="0"/>
                        </a:spcAft>
                        <a:buNone/>
                      </a:pPr>
                      <a:endParaRPr sz="1100">
                        <a:solidFill>
                          <a:schemeClr val="tx1"/>
                        </a:solidFill>
                        <a:latin typeface="+mn-lt"/>
                        <a:ea typeface="Source Sans Pro"/>
                        <a:cs typeface="+mn-cs"/>
                        <a:sym typeface="Source Sans Pro"/>
                      </a:endParaRPr>
                    </a:p>
                  </a:txBody>
                  <a:tcPr marL="90168" marR="90168" marT="90168" marB="90168" anchor="ctr"/>
                </a:tc>
                <a:tc>
                  <a:txBody>
                    <a:bodyPr/>
                    <a:lstStyle/>
                    <a:p>
                      <a:pPr marL="0" lvl="0" indent="0" algn="l" rtl="0">
                        <a:spcBef>
                          <a:spcPts val="0"/>
                        </a:spcBef>
                        <a:spcAft>
                          <a:spcPts val="0"/>
                        </a:spcAft>
                        <a:buNone/>
                      </a:pPr>
                      <a:endParaRPr sz="1100">
                        <a:solidFill>
                          <a:schemeClr val="tx1"/>
                        </a:solidFill>
                        <a:latin typeface="+mn-lt"/>
                        <a:ea typeface="Source Sans Pro"/>
                        <a:cs typeface="+mn-cs"/>
                        <a:sym typeface="Source Sans Pro"/>
                      </a:endParaRPr>
                    </a:p>
                  </a:txBody>
                  <a:tcPr marL="90168" marR="90168" marT="90168" marB="90168" anchor="ctr"/>
                </a:tc>
                <a:extLst>
                  <a:ext uri="{0D108BD9-81ED-4DB2-BD59-A6C34878D82A}">
                    <a16:rowId xmlns:a16="http://schemas.microsoft.com/office/drawing/2014/main" val="10006"/>
                  </a:ext>
                </a:extLst>
              </a:tr>
              <a:tr h="381745">
                <a:tc>
                  <a:txBody>
                    <a:bodyPr/>
                    <a:lstStyle/>
                    <a:p>
                      <a:pPr marL="0" lvl="0" indent="0" algn="l" rtl="0">
                        <a:spcBef>
                          <a:spcPts val="0"/>
                        </a:spcBef>
                        <a:spcAft>
                          <a:spcPts val="0"/>
                        </a:spcAft>
                        <a:buClr>
                          <a:srgbClr val="000000"/>
                        </a:buClr>
                        <a:buSzPts val="1100"/>
                        <a:buFont typeface="Arial"/>
                        <a:buNone/>
                      </a:pPr>
                      <a:r>
                        <a:rPr lang="en" sz="1100" b="1" dirty="0">
                          <a:solidFill>
                            <a:schemeClr val="tx1"/>
                          </a:solidFill>
                          <a:sym typeface="Source Sans Pro"/>
                        </a:rPr>
                        <a:t>[Weitere Merkmale]</a:t>
                      </a:r>
                      <a:endParaRPr sz="1100" b="1" dirty="0">
                        <a:solidFill>
                          <a:schemeClr val="tx1"/>
                        </a:solidFill>
                        <a:latin typeface="+mn-lt"/>
                        <a:ea typeface="Source Sans Pro"/>
                        <a:cs typeface="+mn-cs"/>
                        <a:sym typeface="Source Sans Pro"/>
                      </a:endParaRPr>
                    </a:p>
                  </a:txBody>
                  <a:tcPr marL="90168" marR="90168" marT="90168" marB="90168" anchor="ctr"/>
                </a:tc>
                <a:tc>
                  <a:txBody>
                    <a:bodyPr/>
                    <a:lstStyle/>
                    <a:p>
                      <a:pPr marL="0" lvl="0" indent="0" algn="l" rtl="0">
                        <a:spcBef>
                          <a:spcPts val="0"/>
                        </a:spcBef>
                        <a:spcAft>
                          <a:spcPts val="0"/>
                        </a:spcAft>
                        <a:buClr>
                          <a:srgbClr val="000000"/>
                        </a:buClr>
                        <a:buSzPts val="1100"/>
                        <a:buFont typeface="Arial"/>
                        <a:buNone/>
                      </a:pPr>
                      <a:endParaRPr sz="1100" dirty="0">
                        <a:solidFill>
                          <a:schemeClr val="tx1"/>
                        </a:solidFill>
                        <a:latin typeface="+mn-lt"/>
                        <a:ea typeface="Source Sans Pro"/>
                        <a:cs typeface="+mn-cs"/>
                        <a:sym typeface="Source Sans Pro"/>
                      </a:endParaRPr>
                    </a:p>
                  </a:txBody>
                  <a:tcPr marL="90168" marR="90168" marT="90168" marB="90168" anchor="ctr"/>
                </a:tc>
                <a:tc>
                  <a:txBody>
                    <a:bodyPr/>
                    <a:lstStyle/>
                    <a:p>
                      <a:pPr marL="0" lvl="0" indent="0" algn="l" rtl="0">
                        <a:spcBef>
                          <a:spcPts val="0"/>
                        </a:spcBef>
                        <a:spcAft>
                          <a:spcPts val="0"/>
                        </a:spcAft>
                        <a:buClr>
                          <a:srgbClr val="000000"/>
                        </a:buClr>
                        <a:buSzPts val="1100"/>
                        <a:buFont typeface="Arial"/>
                        <a:buNone/>
                      </a:pPr>
                      <a:endParaRPr sz="1100">
                        <a:solidFill>
                          <a:schemeClr val="tx1"/>
                        </a:solidFill>
                        <a:latin typeface="+mn-lt"/>
                        <a:ea typeface="Source Sans Pro"/>
                        <a:cs typeface="+mn-cs"/>
                        <a:sym typeface="Source Sans Pro"/>
                      </a:endParaRPr>
                    </a:p>
                  </a:txBody>
                  <a:tcPr marL="90168" marR="90168" marT="90168" marB="90168" anchor="ctr"/>
                </a:tc>
                <a:tc>
                  <a:txBody>
                    <a:bodyPr/>
                    <a:lstStyle/>
                    <a:p>
                      <a:pPr marL="0" lvl="0" indent="0" algn="l" rtl="0">
                        <a:spcBef>
                          <a:spcPts val="0"/>
                        </a:spcBef>
                        <a:spcAft>
                          <a:spcPts val="0"/>
                        </a:spcAft>
                        <a:buClr>
                          <a:srgbClr val="000000"/>
                        </a:buClr>
                        <a:buSzPts val="1100"/>
                        <a:buFont typeface="Arial"/>
                        <a:buNone/>
                      </a:pPr>
                      <a:endParaRPr sz="1100" dirty="0">
                        <a:solidFill>
                          <a:schemeClr val="tx1"/>
                        </a:solidFill>
                        <a:latin typeface="+mn-lt"/>
                        <a:ea typeface="Source Sans Pro"/>
                        <a:cs typeface="+mn-cs"/>
                        <a:sym typeface="Source Sans Pro"/>
                      </a:endParaRPr>
                    </a:p>
                  </a:txBody>
                  <a:tcPr marL="90168" marR="90168" marT="90168" marB="90168" anchor="ctr"/>
                </a:tc>
                <a:extLst>
                  <a:ext uri="{0D108BD9-81ED-4DB2-BD59-A6C34878D82A}">
                    <a16:rowId xmlns:a16="http://schemas.microsoft.com/office/drawing/2014/main" val="10007"/>
                  </a:ext>
                </a:extLst>
              </a:tr>
            </a:tbl>
          </a:graphicData>
        </a:graphic>
      </p:graphicFrame>
      <p:sp>
        <p:nvSpPr>
          <p:cNvPr id="9" name="Textfeld 8">
            <a:extLst>
              <a:ext uri="{FF2B5EF4-FFF2-40B4-BE49-F238E27FC236}">
                <a16:creationId xmlns:a16="http://schemas.microsoft.com/office/drawing/2014/main" id="{2E821F91-2570-4DF5-965A-E7B3181267B6}"/>
              </a:ext>
            </a:extLst>
          </p:cNvPr>
          <p:cNvSpPr txBox="1"/>
          <p:nvPr/>
        </p:nvSpPr>
        <p:spPr>
          <a:xfrm>
            <a:off x="764903" y="5060309"/>
            <a:ext cx="10029930" cy="369332"/>
          </a:xfrm>
          <a:prstGeom prst="rect">
            <a:avLst/>
          </a:prstGeom>
          <a:noFill/>
        </p:spPr>
        <p:txBody>
          <a:bodyPr wrap="square" rtlCol="0">
            <a:spAutoFit/>
          </a:bodyPr>
          <a:lstStyle/>
          <a:p>
            <a:r>
              <a:rPr lang="de-DE" dirty="0">
                <a:highlight>
                  <a:srgbClr val="FFFF00"/>
                </a:highlight>
              </a:rPr>
              <a:t>Tipp: Eine genaue Anleitung zur Definition von Personas finden Sie im </a:t>
            </a:r>
            <a:r>
              <a:rPr lang="de-DE" dirty="0" err="1">
                <a:highlight>
                  <a:srgbClr val="FFFF00"/>
                </a:highlight>
              </a:rPr>
              <a:t>eMBIS</a:t>
            </a:r>
            <a:r>
              <a:rPr lang="de-DE" dirty="0">
                <a:highlight>
                  <a:srgbClr val="FFFF00"/>
                </a:highlight>
              </a:rPr>
              <a:t> Campus </a:t>
            </a:r>
          </a:p>
        </p:txBody>
      </p:sp>
    </p:spTree>
    <p:extLst>
      <p:ext uri="{BB962C8B-B14F-4D97-AF65-F5344CB8AC3E}">
        <p14:creationId xmlns:p14="http://schemas.microsoft.com/office/powerpoint/2010/main" val="1779477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6AE5E6-3CA3-4E68-A7A9-732A71BE805E}"/>
              </a:ext>
            </a:extLst>
          </p:cNvPr>
          <p:cNvSpPr>
            <a:spLocks noGrp="1"/>
          </p:cNvSpPr>
          <p:nvPr>
            <p:ph type="ctrTitle"/>
          </p:nvPr>
        </p:nvSpPr>
        <p:spPr>
          <a:xfrm>
            <a:off x="1524000" y="1122363"/>
            <a:ext cx="9163574" cy="2387600"/>
          </a:xfrm>
        </p:spPr>
        <p:txBody>
          <a:bodyPr/>
          <a:lstStyle/>
          <a:p>
            <a:r>
              <a:rPr lang="de-DE" dirty="0"/>
              <a:t>Was macht der Wettbewerb?</a:t>
            </a:r>
          </a:p>
        </p:txBody>
      </p:sp>
      <p:sp>
        <p:nvSpPr>
          <p:cNvPr id="4" name="Datumsplatzhalter 3">
            <a:extLst>
              <a:ext uri="{FF2B5EF4-FFF2-40B4-BE49-F238E27FC236}">
                <a16:creationId xmlns:a16="http://schemas.microsoft.com/office/drawing/2014/main" id="{111C7A61-D13E-4259-BE9F-71F49BC493D9}"/>
              </a:ext>
            </a:extLst>
          </p:cNvPr>
          <p:cNvSpPr>
            <a:spLocks noGrp="1"/>
          </p:cNvSpPr>
          <p:nvPr>
            <p:ph type="dt" sz="half" idx="10"/>
          </p:nvPr>
        </p:nvSpPr>
        <p:spPr/>
        <p:txBody>
          <a:bodyPr/>
          <a:lstStyle/>
          <a:p>
            <a:fld id="{47057CE6-4CEF-4724-8C17-AD16308761F6}" type="datetime1">
              <a:rPr lang="de-DE" smtClean="0"/>
              <a:t>10.01.2022</a:t>
            </a:fld>
            <a:endParaRPr lang="de-DE"/>
          </a:p>
        </p:txBody>
      </p:sp>
      <p:sp>
        <p:nvSpPr>
          <p:cNvPr id="5" name="Fußzeilenplatzhalter 4">
            <a:extLst>
              <a:ext uri="{FF2B5EF4-FFF2-40B4-BE49-F238E27FC236}">
                <a16:creationId xmlns:a16="http://schemas.microsoft.com/office/drawing/2014/main" id="{4107A4AA-6B58-49E6-8A2C-F8BACCE0D6EA}"/>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DC902AC2-A346-4D27-992B-DAB9CF513AA9}"/>
              </a:ext>
            </a:extLst>
          </p:cNvPr>
          <p:cNvSpPr>
            <a:spLocks noGrp="1"/>
          </p:cNvSpPr>
          <p:nvPr>
            <p:ph type="sldNum" sz="quarter" idx="12"/>
          </p:nvPr>
        </p:nvSpPr>
        <p:spPr/>
        <p:txBody>
          <a:bodyPr/>
          <a:lstStyle/>
          <a:p>
            <a:fld id="{D1A7C10A-74DE-42A3-B32F-F15583BC9DB5}" type="slidenum">
              <a:rPr lang="de-DE" smtClean="0"/>
              <a:t>12</a:t>
            </a:fld>
            <a:endParaRPr lang="de-DE"/>
          </a:p>
        </p:txBody>
      </p:sp>
    </p:spTree>
    <p:extLst>
      <p:ext uri="{BB962C8B-B14F-4D97-AF65-F5344CB8AC3E}">
        <p14:creationId xmlns:p14="http://schemas.microsoft.com/office/powerpoint/2010/main" val="4178014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92E3C9-56CE-408E-9E34-9219ED937F29}"/>
              </a:ext>
            </a:extLst>
          </p:cNvPr>
          <p:cNvSpPr>
            <a:spLocks noGrp="1"/>
          </p:cNvSpPr>
          <p:nvPr>
            <p:ph type="title"/>
          </p:nvPr>
        </p:nvSpPr>
        <p:spPr>
          <a:xfrm>
            <a:off x="1008184" y="174032"/>
            <a:ext cx="10175631" cy="1111843"/>
          </a:xfrm>
        </p:spPr>
        <p:txBody>
          <a:bodyPr anchor="ctr">
            <a:normAutofit/>
          </a:bodyPr>
          <a:lstStyle/>
          <a:p>
            <a:r>
              <a:rPr lang="de-DE" sz="3700" dirty="0"/>
              <a:t>Wettbewerbsanalyse</a:t>
            </a:r>
          </a:p>
        </p:txBody>
      </p:sp>
      <p:sp>
        <p:nvSpPr>
          <p:cNvPr id="4" name="Datumsplatzhalter 3">
            <a:extLst>
              <a:ext uri="{FF2B5EF4-FFF2-40B4-BE49-F238E27FC236}">
                <a16:creationId xmlns:a16="http://schemas.microsoft.com/office/drawing/2014/main" id="{0258BD86-E393-4A10-89A9-000C6D2E5B06}"/>
              </a:ext>
            </a:extLst>
          </p:cNvPr>
          <p:cNvSpPr>
            <a:spLocks noGrp="1"/>
          </p:cNvSpPr>
          <p:nvPr>
            <p:ph type="dt" sz="half" idx="10"/>
          </p:nvPr>
        </p:nvSpPr>
        <p:spPr>
          <a:xfrm>
            <a:off x="838200" y="6356350"/>
            <a:ext cx="2743200" cy="365125"/>
          </a:xfrm>
        </p:spPr>
        <p:txBody>
          <a:bodyPr>
            <a:normAutofit/>
          </a:bodyPr>
          <a:lstStyle/>
          <a:p>
            <a:pPr>
              <a:spcAft>
                <a:spcPts val="600"/>
              </a:spcAft>
            </a:pPr>
            <a:fld id="{09C6AA02-C35B-4E8C-A6CC-B0FBE3C6543D}" type="datetime1">
              <a:rPr lang="de-DE" smtClean="0"/>
              <a:pPr>
                <a:spcAft>
                  <a:spcPts val="600"/>
                </a:spcAft>
              </a:pPr>
              <a:t>10.01.2022</a:t>
            </a:fld>
            <a:endParaRPr lang="de-DE"/>
          </a:p>
        </p:txBody>
      </p:sp>
      <p:sp>
        <p:nvSpPr>
          <p:cNvPr id="5" name="Fußzeilenplatzhalter 4">
            <a:extLst>
              <a:ext uri="{FF2B5EF4-FFF2-40B4-BE49-F238E27FC236}">
                <a16:creationId xmlns:a16="http://schemas.microsoft.com/office/drawing/2014/main" id="{DAFFA0A9-DF92-4B95-AC9D-F5FEDE305A20}"/>
              </a:ext>
            </a:extLst>
          </p:cNvPr>
          <p:cNvSpPr>
            <a:spLocks noGrp="1"/>
          </p:cNvSpPr>
          <p:nvPr>
            <p:ph type="ftr" sz="quarter" idx="11"/>
          </p:nvPr>
        </p:nvSpPr>
        <p:spPr>
          <a:xfrm>
            <a:off x="4038600" y="6356350"/>
            <a:ext cx="4114800" cy="365125"/>
          </a:xfrm>
        </p:spPr>
        <p:txBody>
          <a:bodyPr>
            <a:normAutofit/>
          </a:bodyPr>
          <a:lstStyle/>
          <a:p>
            <a:pPr>
              <a:spcAft>
                <a:spcPts val="600"/>
              </a:spcAft>
            </a:pPr>
            <a:r>
              <a:rPr lang="de-DE"/>
              <a:t>Mit ♡ erstellt von der eMBIS Akademie</a:t>
            </a:r>
          </a:p>
        </p:txBody>
      </p:sp>
      <p:sp>
        <p:nvSpPr>
          <p:cNvPr id="6" name="Foliennummernplatzhalter 5">
            <a:extLst>
              <a:ext uri="{FF2B5EF4-FFF2-40B4-BE49-F238E27FC236}">
                <a16:creationId xmlns:a16="http://schemas.microsoft.com/office/drawing/2014/main" id="{85250830-79C2-4CA4-ADF3-982675658A8A}"/>
              </a:ext>
            </a:extLst>
          </p:cNvPr>
          <p:cNvSpPr>
            <a:spLocks noGrp="1"/>
          </p:cNvSpPr>
          <p:nvPr>
            <p:ph type="sldNum" sz="quarter" idx="12"/>
          </p:nvPr>
        </p:nvSpPr>
        <p:spPr>
          <a:xfrm>
            <a:off x="8610600" y="6356350"/>
            <a:ext cx="2743200" cy="365125"/>
          </a:xfrm>
        </p:spPr>
        <p:txBody>
          <a:bodyPr>
            <a:normAutofit/>
          </a:bodyPr>
          <a:lstStyle/>
          <a:p>
            <a:pPr>
              <a:spcAft>
                <a:spcPts val="600"/>
              </a:spcAft>
            </a:pPr>
            <a:fld id="{D1A7C10A-74DE-42A3-B32F-F15583BC9DB5}" type="slidenum">
              <a:rPr lang="de-DE" smtClean="0"/>
              <a:pPr>
                <a:spcAft>
                  <a:spcPts val="600"/>
                </a:spcAft>
              </a:pPr>
              <a:t>13</a:t>
            </a:fld>
            <a:endParaRPr lang="de-DE"/>
          </a:p>
        </p:txBody>
      </p:sp>
      <p:graphicFrame>
        <p:nvGraphicFramePr>
          <p:cNvPr id="10" name="Google Shape;432;p127">
            <a:extLst>
              <a:ext uri="{FF2B5EF4-FFF2-40B4-BE49-F238E27FC236}">
                <a16:creationId xmlns:a16="http://schemas.microsoft.com/office/drawing/2014/main" id="{B97894EA-B2DA-40FD-821D-43A809D6AE97}"/>
              </a:ext>
            </a:extLst>
          </p:cNvPr>
          <p:cNvGraphicFramePr/>
          <p:nvPr>
            <p:extLst>
              <p:ext uri="{D42A27DB-BD31-4B8C-83A1-F6EECF244321}">
                <p14:modId xmlns:p14="http://schemas.microsoft.com/office/powerpoint/2010/main" val="1355724027"/>
              </p:ext>
            </p:extLst>
          </p:nvPr>
        </p:nvGraphicFramePr>
        <p:xfrm>
          <a:off x="919607" y="1413587"/>
          <a:ext cx="8781250" cy="4855580"/>
        </p:xfrm>
        <a:graphic>
          <a:graphicData uri="http://schemas.openxmlformats.org/drawingml/2006/table">
            <a:tbl>
              <a:tblPr>
                <a:tableStyleId>{7DF18680-E054-41AD-8BC1-D1AEF772440D}</a:tableStyleId>
              </a:tblPr>
              <a:tblGrid>
                <a:gridCol w="1504811">
                  <a:extLst>
                    <a:ext uri="{9D8B030D-6E8A-4147-A177-3AD203B41FA5}">
                      <a16:colId xmlns:a16="http://schemas.microsoft.com/office/drawing/2014/main" val="20000"/>
                    </a:ext>
                  </a:extLst>
                </a:gridCol>
                <a:gridCol w="1350628">
                  <a:extLst>
                    <a:ext uri="{9D8B030D-6E8A-4147-A177-3AD203B41FA5}">
                      <a16:colId xmlns:a16="http://schemas.microsoft.com/office/drawing/2014/main" val="20001"/>
                    </a:ext>
                  </a:extLst>
                </a:gridCol>
                <a:gridCol w="1300293">
                  <a:extLst>
                    <a:ext uri="{9D8B030D-6E8A-4147-A177-3AD203B41FA5}">
                      <a16:colId xmlns:a16="http://schemas.microsoft.com/office/drawing/2014/main" val="20002"/>
                    </a:ext>
                  </a:extLst>
                </a:gridCol>
                <a:gridCol w="1512318">
                  <a:extLst>
                    <a:ext uri="{9D8B030D-6E8A-4147-A177-3AD203B41FA5}">
                      <a16:colId xmlns:a16="http://schemas.microsoft.com/office/drawing/2014/main" val="20003"/>
                    </a:ext>
                  </a:extLst>
                </a:gridCol>
                <a:gridCol w="1556600">
                  <a:extLst>
                    <a:ext uri="{9D8B030D-6E8A-4147-A177-3AD203B41FA5}">
                      <a16:colId xmlns:a16="http://schemas.microsoft.com/office/drawing/2014/main" val="20004"/>
                    </a:ext>
                  </a:extLst>
                </a:gridCol>
                <a:gridCol w="1556600">
                  <a:extLst>
                    <a:ext uri="{9D8B030D-6E8A-4147-A177-3AD203B41FA5}">
                      <a16:colId xmlns:a16="http://schemas.microsoft.com/office/drawing/2014/main" val="20005"/>
                    </a:ext>
                  </a:extLst>
                </a:gridCol>
              </a:tblGrid>
              <a:tr h="630000">
                <a:tc>
                  <a:txBody>
                    <a:bodyPr/>
                    <a:lstStyle/>
                    <a:p>
                      <a:pPr marL="0" lvl="0" indent="0" algn="l" defTabSz="914400" rtl="0" eaLnBrk="1" latinLnBrk="0" hangingPunct="1">
                        <a:lnSpc>
                          <a:spcPct val="100000"/>
                        </a:lnSpc>
                        <a:spcBef>
                          <a:spcPts val="0"/>
                        </a:spcBef>
                        <a:spcAft>
                          <a:spcPts val="0"/>
                        </a:spcAft>
                        <a:buNone/>
                      </a:pPr>
                      <a:endParaRPr sz="1600" b="1" kern="1200" dirty="0">
                        <a:solidFill>
                          <a:schemeClr val="tx1"/>
                        </a:solidFill>
                        <a:latin typeface="+mn-lt"/>
                        <a:ea typeface="+mn-ea"/>
                        <a:cs typeface="+mn-cs"/>
                        <a:sym typeface="Source Sans Pro"/>
                      </a:endParaRPr>
                    </a:p>
                  </a:txBody>
                  <a:tcPr marL="91425" marR="91425" marT="91425" marB="91425"/>
                </a:tc>
                <a:tc>
                  <a:txBody>
                    <a:bodyPr/>
                    <a:lstStyle/>
                    <a:p>
                      <a:pPr marL="0" lvl="0" indent="0" algn="l" defTabSz="914400" rtl="0" eaLnBrk="1" latinLnBrk="0" hangingPunct="1">
                        <a:lnSpc>
                          <a:spcPct val="100000"/>
                        </a:lnSpc>
                        <a:spcBef>
                          <a:spcPts val="0"/>
                        </a:spcBef>
                        <a:spcAft>
                          <a:spcPts val="0"/>
                        </a:spcAft>
                        <a:buNone/>
                      </a:pPr>
                      <a:r>
                        <a:rPr lang="en" sz="1600" b="1" kern="1200" dirty="0">
                          <a:solidFill>
                            <a:schemeClr val="tx1"/>
                          </a:solidFill>
                          <a:sym typeface="Source Sans Pro"/>
                        </a:rPr>
                        <a:t>Aktive Netzwerke</a:t>
                      </a:r>
                      <a:endParaRPr sz="1600" b="1" kern="1200" dirty="0">
                        <a:solidFill>
                          <a:schemeClr val="tx1"/>
                        </a:solidFill>
                        <a:latin typeface="+mn-lt"/>
                        <a:ea typeface="+mn-ea"/>
                        <a:cs typeface="+mn-cs"/>
                        <a:sym typeface="Source Sans Pro"/>
                      </a:endParaRPr>
                    </a:p>
                  </a:txBody>
                  <a:tcPr marL="91425" marR="91425" marT="91425" marB="91425" anchor="ctr"/>
                </a:tc>
                <a:tc>
                  <a:txBody>
                    <a:bodyPr/>
                    <a:lstStyle/>
                    <a:p>
                      <a:pPr marL="0" lvl="0" indent="0" algn="l" defTabSz="914400" rtl="0" eaLnBrk="1" latinLnBrk="0" hangingPunct="1">
                        <a:lnSpc>
                          <a:spcPct val="100000"/>
                        </a:lnSpc>
                        <a:spcBef>
                          <a:spcPts val="0"/>
                        </a:spcBef>
                        <a:spcAft>
                          <a:spcPts val="0"/>
                        </a:spcAft>
                        <a:buNone/>
                      </a:pPr>
                      <a:r>
                        <a:rPr lang="en" sz="1600" b="1" kern="1200" dirty="0">
                          <a:solidFill>
                            <a:schemeClr val="tx1"/>
                          </a:solidFill>
                          <a:sym typeface="Source Sans Pro"/>
                        </a:rPr>
                        <a:t>Anzahl der Follower</a:t>
                      </a:r>
                      <a:endParaRPr sz="1600" b="1" kern="1200" dirty="0">
                        <a:solidFill>
                          <a:schemeClr val="tx1"/>
                        </a:solidFill>
                        <a:latin typeface="+mn-lt"/>
                        <a:ea typeface="+mn-ea"/>
                        <a:cs typeface="+mn-cs"/>
                        <a:sym typeface="Source Sans Pro"/>
                      </a:endParaRPr>
                    </a:p>
                  </a:txBody>
                  <a:tcPr marL="91425" marR="91425" marT="91425" marB="91425" anchor="ctr"/>
                </a:tc>
                <a:tc>
                  <a:txBody>
                    <a:bodyPr/>
                    <a:lstStyle/>
                    <a:p>
                      <a:pPr marL="0" lvl="0" indent="0" algn="l" defTabSz="914400" rtl="0" eaLnBrk="1" latinLnBrk="0" hangingPunct="1">
                        <a:lnSpc>
                          <a:spcPct val="100000"/>
                        </a:lnSpc>
                        <a:spcBef>
                          <a:spcPts val="0"/>
                        </a:spcBef>
                        <a:spcAft>
                          <a:spcPts val="0"/>
                        </a:spcAft>
                        <a:buNone/>
                      </a:pPr>
                      <a:r>
                        <a:rPr lang="de-DE" sz="1600" b="1" kern="1200" dirty="0">
                          <a:solidFill>
                            <a:schemeClr val="tx1"/>
                          </a:solidFill>
                          <a:sym typeface="Source Sans Pro"/>
                        </a:rPr>
                        <a:t>Themen</a:t>
                      </a:r>
                      <a:endParaRPr sz="1600" b="1" kern="1200" dirty="0">
                        <a:solidFill>
                          <a:schemeClr val="tx1"/>
                        </a:solidFill>
                        <a:latin typeface="+mn-lt"/>
                        <a:ea typeface="+mn-ea"/>
                        <a:cs typeface="+mn-cs"/>
                        <a:sym typeface="Source Sans Pro"/>
                      </a:endParaRPr>
                    </a:p>
                  </a:txBody>
                  <a:tcPr marL="91425" marR="91425" marT="91425" marB="91425" anchor="ctr"/>
                </a:tc>
                <a:tc>
                  <a:txBody>
                    <a:bodyPr/>
                    <a:lstStyle/>
                    <a:p>
                      <a:pPr marL="0" lvl="0" indent="0" algn="l" defTabSz="914400" rtl="0" eaLnBrk="1" latinLnBrk="0" hangingPunct="1">
                        <a:lnSpc>
                          <a:spcPct val="100000"/>
                        </a:lnSpc>
                        <a:spcBef>
                          <a:spcPts val="0"/>
                        </a:spcBef>
                        <a:spcAft>
                          <a:spcPts val="0"/>
                        </a:spcAft>
                        <a:buNone/>
                      </a:pPr>
                      <a:r>
                        <a:rPr lang="en" sz="1600" b="1" kern="1200" dirty="0">
                          <a:solidFill>
                            <a:schemeClr val="tx1"/>
                          </a:solidFill>
                          <a:sym typeface="Source Sans Pro"/>
                        </a:rPr>
                        <a:t>Stärken</a:t>
                      </a:r>
                      <a:endParaRPr sz="1600" b="1" kern="1200" dirty="0">
                        <a:solidFill>
                          <a:schemeClr val="tx1"/>
                        </a:solidFill>
                        <a:latin typeface="+mn-lt"/>
                        <a:ea typeface="+mn-ea"/>
                        <a:cs typeface="+mn-cs"/>
                        <a:sym typeface="Source Sans Pro"/>
                      </a:endParaRPr>
                    </a:p>
                  </a:txBody>
                  <a:tcPr marL="91425" marR="91425" marT="91425" marB="91425" anchor="ctr"/>
                </a:tc>
                <a:tc>
                  <a:txBody>
                    <a:bodyPr/>
                    <a:lstStyle/>
                    <a:p>
                      <a:pPr marL="0" lvl="0" indent="0" algn="l" defTabSz="914400" rtl="0" eaLnBrk="1" latinLnBrk="0" hangingPunct="1">
                        <a:lnSpc>
                          <a:spcPct val="100000"/>
                        </a:lnSpc>
                        <a:spcBef>
                          <a:spcPts val="0"/>
                        </a:spcBef>
                        <a:spcAft>
                          <a:spcPts val="0"/>
                        </a:spcAft>
                        <a:buNone/>
                      </a:pPr>
                      <a:r>
                        <a:rPr lang="en" sz="1600" b="1" kern="1200" dirty="0">
                          <a:solidFill>
                            <a:schemeClr val="tx1"/>
                          </a:solidFill>
                          <a:sym typeface="Source Sans Pro"/>
                        </a:rPr>
                        <a:t>Schwächen</a:t>
                      </a:r>
                      <a:endParaRPr sz="1600" b="1" kern="1200" dirty="0">
                        <a:solidFill>
                          <a:schemeClr val="tx1"/>
                        </a:solidFill>
                        <a:latin typeface="+mn-lt"/>
                        <a:ea typeface="+mn-ea"/>
                        <a:cs typeface="+mn-cs"/>
                        <a:sym typeface="Source Sans Pro"/>
                      </a:endParaRPr>
                    </a:p>
                  </a:txBody>
                  <a:tcPr marL="91425" marR="91425" marT="91425" marB="91425" anchor="ctr"/>
                </a:tc>
                <a:extLst>
                  <a:ext uri="{0D108BD9-81ED-4DB2-BD59-A6C34878D82A}">
                    <a16:rowId xmlns:a16="http://schemas.microsoft.com/office/drawing/2014/main" val="10000"/>
                  </a:ext>
                </a:extLst>
              </a:tr>
              <a:tr h="1367225">
                <a:tc>
                  <a:txBody>
                    <a:bodyPr/>
                    <a:lstStyle/>
                    <a:p>
                      <a:pPr marL="0" lvl="0" indent="0" algn="l" defTabSz="914400" rtl="0" eaLnBrk="1" latinLnBrk="0" hangingPunct="1">
                        <a:lnSpc>
                          <a:spcPct val="100000"/>
                        </a:lnSpc>
                        <a:spcBef>
                          <a:spcPts val="0"/>
                        </a:spcBef>
                        <a:spcAft>
                          <a:spcPts val="0"/>
                        </a:spcAft>
                        <a:buNone/>
                      </a:pPr>
                      <a:r>
                        <a:rPr lang="en" sz="1400" b="1" kern="1200" dirty="0">
                          <a:solidFill>
                            <a:schemeClr val="tx1"/>
                          </a:solidFill>
                          <a:sym typeface="Source Sans Pro"/>
                        </a:rPr>
                        <a:t>Wettbewerber 1</a:t>
                      </a:r>
                      <a:endParaRPr sz="1400" b="1" kern="1200" dirty="0">
                        <a:solidFill>
                          <a:schemeClr val="tx1"/>
                        </a:solidFill>
                        <a:latin typeface="+mn-lt"/>
                        <a:ea typeface="+mn-ea"/>
                        <a:cs typeface="+mn-cs"/>
                        <a:sym typeface="Source Sans Pro"/>
                      </a:endParaRPr>
                    </a:p>
                  </a:txBody>
                  <a:tcPr marL="91425" marR="91425" marT="91425" marB="91425" anchor="ctr"/>
                </a:tc>
                <a:tc>
                  <a:txBody>
                    <a:bodyPr/>
                    <a:lstStyle/>
                    <a:p>
                      <a:pPr marL="0" lvl="0" indent="0" algn="l" defTabSz="914400" rtl="0" eaLnBrk="1" latinLnBrk="0" hangingPunct="1">
                        <a:lnSpc>
                          <a:spcPct val="100000"/>
                        </a:lnSpc>
                        <a:spcBef>
                          <a:spcPts val="0"/>
                        </a:spcBef>
                        <a:spcAft>
                          <a:spcPts val="0"/>
                        </a:spcAft>
                        <a:buNone/>
                      </a:pPr>
                      <a:r>
                        <a:rPr lang="de-DE" sz="1600" b="0" kern="1200" dirty="0">
                          <a:solidFill>
                            <a:schemeClr val="tx1"/>
                          </a:solidFill>
                          <a:sym typeface="Source Sans Pro"/>
                        </a:rPr>
                        <a:t>a)</a:t>
                      </a:r>
                    </a:p>
                    <a:p>
                      <a:pPr marL="0" lvl="0" indent="0" algn="l" defTabSz="914400" rtl="0" eaLnBrk="1" latinLnBrk="0" hangingPunct="1">
                        <a:lnSpc>
                          <a:spcPct val="100000"/>
                        </a:lnSpc>
                        <a:spcBef>
                          <a:spcPts val="0"/>
                        </a:spcBef>
                        <a:spcAft>
                          <a:spcPts val="0"/>
                        </a:spcAft>
                        <a:buNone/>
                      </a:pPr>
                      <a:r>
                        <a:rPr lang="de-DE" sz="1600" b="0" kern="1200" dirty="0">
                          <a:solidFill>
                            <a:schemeClr val="tx1"/>
                          </a:solidFill>
                          <a:sym typeface="Source Sans Pro"/>
                        </a:rPr>
                        <a:t>b)</a:t>
                      </a:r>
                    </a:p>
                    <a:p>
                      <a:pPr marL="0" lvl="0" indent="0" algn="l" defTabSz="914400" rtl="0" eaLnBrk="1" latinLnBrk="0" hangingPunct="1">
                        <a:lnSpc>
                          <a:spcPct val="100000"/>
                        </a:lnSpc>
                        <a:spcBef>
                          <a:spcPts val="0"/>
                        </a:spcBef>
                        <a:spcAft>
                          <a:spcPts val="0"/>
                        </a:spcAft>
                        <a:buNone/>
                      </a:pPr>
                      <a:r>
                        <a:rPr lang="de-DE" sz="1600" b="0" kern="1200" dirty="0">
                          <a:solidFill>
                            <a:schemeClr val="tx1"/>
                          </a:solidFill>
                          <a:sym typeface="Source Sans Pro"/>
                        </a:rPr>
                        <a:t>c)</a:t>
                      </a:r>
                    </a:p>
                    <a:p>
                      <a:pPr marL="0" lvl="0" indent="0" algn="l" defTabSz="914400" rtl="0" eaLnBrk="1" latinLnBrk="0" hangingPunct="1">
                        <a:lnSpc>
                          <a:spcPct val="100000"/>
                        </a:lnSpc>
                        <a:spcBef>
                          <a:spcPts val="0"/>
                        </a:spcBef>
                        <a:spcAft>
                          <a:spcPts val="0"/>
                        </a:spcAft>
                        <a:buNone/>
                      </a:pPr>
                      <a:endParaRPr sz="1600" b="0" kern="1200" dirty="0">
                        <a:solidFill>
                          <a:schemeClr val="tx1"/>
                        </a:solidFill>
                        <a:latin typeface="+mn-lt"/>
                        <a:ea typeface="+mn-ea"/>
                        <a:cs typeface="+mn-cs"/>
                        <a:sym typeface="Source Sans Pro"/>
                      </a:endParaRPr>
                    </a:p>
                  </a:txBody>
                  <a:tcPr marL="91425" marR="91425" marT="91425" marB="91425" anchor="ctr"/>
                </a:tc>
                <a:tc>
                  <a:txBody>
                    <a:bodyPr/>
                    <a:lstStyle/>
                    <a:p>
                      <a:pPr marL="0" lvl="0" indent="0" algn="l" defTabSz="914400" rtl="0" eaLnBrk="1" latinLnBrk="0" hangingPunct="1">
                        <a:lnSpc>
                          <a:spcPct val="100000"/>
                        </a:lnSpc>
                        <a:spcBef>
                          <a:spcPts val="0"/>
                        </a:spcBef>
                        <a:spcAft>
                          <a:spcPts val="0"/>
                        </a:spcAft>
                        <a:buNone/>
                      </a:pPr>
                      <a:r>
                        <a:rPr lang="de-DE" sz="1600" b="0" kern="1200" dirty="0">
                          <a:solidFill>
                            <a:schemeClr val="tx1"/>
                          </a:solidFill>
                          <a:sym typeface="Source Sans Pro"/>
                        </a:rPr>
                        <a:t>a)</a:t>
                      </a:r>
                    </a:p>
                    <a:p>
                      <a:pPr marL="0" lvl="0" indent="0" algn="l" defTabSz="914400" rtl="0" eaLnBrk="1" latinLnBrk="0" hangingPunct="1">
                        <a:lnSpc>
                          <a:spcPct val="100000"/>
                        </a:lnSpc>
                        <a:spcBef>
                          <a:spcPts val="0"/>
                        </a:spcBef>
                        <a:spcAft>
                          <a:spcPts val="0"/>
                        </a:spcAft>
                        <a:buNone/>
                      </a:pPr>
                      <a:r>
                        <a:rPr lang="de-DE" sz="1600" b="0" kern="1200" dirty="0">
                          <a:solidFill>
                            <a:schemeClr val="tx1"/>
                          </a:solidFill>
                          <a:sym typeface="Source Sans Pro"/>
                        </a:rPr>
                        <a:t>b)</a:t>
                      </a:r>
                    </a:p>
                    <a:p>
                      <a:pPr marL="0" lvl="0" indent="0" algn="l" defTabSz="914400" rtl="0" eaLnBrk="1" latinLnBrk="0" hangingPunct="1">
                        <a:lnSpc>
                          <a:spcPct val="100000"/>
                        </a:lnSpc>
                        <a:spcBef>
                          <a:spcPts val="0"/>
                        </a:spcBef>
                        <a:spcAft>
                          <a:spcPts val="0"/>
                        </a:spcAft>
                        <a:buNone/>
                      </a:pPr>
                      <a:r>
                        <a:rPr lang="de-DE" sz="1600" b="0" kern="1200" dirty="0">
                          <a:solidFill>
                            <a:schemeClr val="tx1"/>
                          </a:solidFill>
                          <a:sym typeface="Source Sans Pro"/>
                        </a:rPr>
                        <a:t>c)</a:t>
                      </a:r>
                    </a:p>
                    <a:p>
                      <a:pPr marL="0" lvl="0" indent="0" algn="l" defTabSz="914400" rtl="0" eaLnBrk="1" latinLnBrk="0" hangingPunct="1">
                        <a:lnSpc>
                          <a:spcPct val="100000"/>
                        </a:lnSpc>
                        <a:spcBef>
                          <a:spcPts val="0"/>
                        </a:spcBef>
                        <a:spcAft>
                          <a:spcPts val="0"/>
                        </a:spcAft>
                        <a:buNone/>
                      </a:pPr>
                      <a:endParaRPr sz="1600" b="1" kern="1200" dirty="0">
                        <a:solidFill>
                          <a:schemeClr val="tx1"/>
                        </a:solidFill>
                        <a:latin typeface="+mn-lt"/>
                        <a:ea typeface="+mn-ea"/>
                        <a:cs typeface="+mn-cs"/>
                        <a:sym typeface="Source Sans Pro"/>
                      </a:endParaRPr>
                    </a:p>
                  </a:txBody>
                  <a:tcPr marL="91425" marR="91425" marT="91425" marB="91425" anchor="ctr"/>
                </a:tc>
                <a:tc>
                  <a:txBody>
                    <a:bodyPr/>
                    <a:lstStyle/>
                    <a:p>
                      <a:pPr marL="0" lvl="0" indent="0" algn="l" defTabSz="914400" rtl="0" eaLnBrk="1" latinLnBrk="0" hangingPunct="1">
                        <a:lnSpc>
                          <a:spcPct val="100000"/>
                        </a:lnSpc>
                        <a:spcBef>
                          <a:spcPts val="0"/>
                        </a:spcBef>
                        <a:spcAft>
                          <a:spcPts val="0"/>
                        </a:spcAft>
                        <a:buNone/>
                      </a:pPr>
                      <a:endParaRPr sz="1600" b="1" kern="1200" dirty="0">
                        <a:solidFill>
                          <a:schemeClr val="tx1"/>
                        </a:solidFill>
                        <a:latin typeface="+mn-lt"/>
                        <a:ea typeface="+mn-ea"/>
                        <a:cs typeface="+mn-cs"/>
                        <a:sym typeface="Source Sans Pro"/>
                      </a:endParaRPr>
                    </a:p>
                  </a:txBody>
                  <a:tcPr marL="91425" marR="91425" marT="91425" marB="91425" anchor="ctr"/>
                </a:tc>
                <a:tc>
                  <a:txBody>
                    <a:bodyPr/>
                    <a:lstStyle/>
                    <a:p>
                      <a:pPr marL="0" lvl="0" indent="0" algn="l" defTabSz="914400" rtl="0" eaLnBrk="1" latinLnBrk="0" hangingPunct="1">
                        <a:lnSpc>
                          <a:spcPct val="100000"/>
                        </a:lnSpc>
                        <a:spcBef>
                          <a:spcPts val="0"/>
                        </a:spcBef>
                        <a:spcAft>
                          <a:spcPts val="0"/>
                        </a:spcAft>
                        <a:buNone/>
                      </a:pPr>
                      <a:endParaRPr sz="1600" b="1" kern="1200" dirty="0">
                        <a:solidFill>
                          <a:schemeClr val="tx1"/>
                        </a:solidFill>
                        <a:latin typeface="+mn-lt"/>
                        <a:ea typeface="+mn-ea"/>
                        <a:cs typeface="+mn-cs"/>
                        <a:sym typeface="Source Sans Pro"/>
                      </a:endParaRPr>
                    </a:p>
                  </a:txBody>
                  <a:tcPr marL="91425" marR="91425" marT="91425" marB="91425" anchor="ctr"/>
                </a:tc>
                <a:tc>
                  <a:txBody>
                    <a:bodyPr/>
                    <a:lstStyle/>
                    <a:p>
                      <a:pPr marL="0" lvl="0" indent="0" algn="l" defTabSz="914400" rtl="0" eaLnBrk="1" latinLnBrk="0" hangingPunct="1">
                        <a:lnSpc>
                          <a:spcPct val="100000"/>
                        </a:lnSpc>
                        <a:spcBef>
                          <a:spcPts val="0"/>
                        </a:spcBef>
                        <a:spcAft>
                          <a:spcPts val="0"/>
                        </a:spcAft>
                        <a:buNone/>
                      </a:pPr>
                      <a:endParaRPr sz="1600" b="1" kern="1200" dirty="0">
                        <a:solidFill>
                          <a:schemeClr val="tx1"/>
                        </a:solidFill>
                        <a:latin typeface="+mn-lt"/>
                        <a:ea typeface="+mn-ea"/>
                        <a:cs typeface="+mn-cs"/>
                        <a:sym typeface="Source Sans Pro"/>
                      </a:endParaRPr>
                    </a:p>
                  </a:txBody>
                  <a:tcPr marL="91425" marR="91425" marT="91425" marB="91425" anchor="ctr"/>
                </a:tc>
                <a:extLst>
                  <a:ext uri="{0D108BD9-81ED-4DB2-BD59-A6C34878D82A}">
                    <a16:rowId xmlns:a16="http://schemas.microsoft.com/office/drawing/2014/main" val="10001"/>
                  </a:ext>
                </a:extLst>
              </a:tr>
              <a:tr h="1450600">
                <a:tc>
                  <a:txBody>
                    <a:bodyPr/>
                    <a:lstStyle/>
                    <a:p>
                      <a:pPr marL="0" lvl="0" indent="0" algn="l" defTabSz="914400" rtl="0" eaLnBrk="1" latinLnBrk="0" hangingPunct="1">
                        <a:lnSpc>
                          <a:spcPct val="100000"/>
                        </a:lnSpc>
                        <a:spcBef>
                          <a:spcPts val="0"/>
                        </a:spcBef>
                        <a:spcAft>
                          <a:spcPts val="0"/>
                        </a:spcAft>
                        <a:buNone/>
                      </a:pPr>
                      <a:r>
                        <a:rPr lang="de-DE" sz="1400" b="1" kern="1200" dirty="0">
                          <a:solidFill>
                            <a:schemeClr val="tx1"/>
                          </a:solidFill>
                          <a:sym typeface="Source Sans Pro"/>
                        </a:rPr>
                        <a:t>Wettbewerber 2</a:t>
                      </a:r>
                      <a:endParaRPr lang="de-DE" sz="1400" b="1" kern="1200" dirty="0">
                        <a:solidFill>
                          <a:schemeClr val="tx1"/>
                        </a:solidFill>
                        <a:latin typeface="+mn-lt"/>
                        <a:ea typeface="+mn-ea"/>
                        <a:cs typeface="+mn-cs"/>
                        <a:sym typeface="Source Sans Pro"/>
                      </a:endParaRPr>
                    </a:p>
                  </a:txBody>
                  <a:tcPr marL="91425" marR="91425" marT="91425" marB="91425" anchor="ctr"/>
                </a:tc>
                <a:tc>
                  <a:txBody>
                    <a:bodyPr/>
                    <a:lstStyle/>
                    <a:p>
                      <a:pPr marL="0" lvl="0" indent="0" algn="l" defTabSz="914400" rtl="0" eaLnBrk="1" latinLnBrk="0" hangingPunct="1">
                        <a:lnSpc>
                          <a:spcPct val="100000"/>
                        </a:lnSpc>
                        <a:spcBef>
                          <a:spcPts val="0"/>
                        </a:spcBef>
                        <a:spcAft>
                          <a:spcPts val="0"/>
                        </a:spcAft>
                        <a:buNone/>
                      </a:pPr>
                      <a:endParaRPr sz="1600" b="1" kern="1200">
                        <a:solidFill>
                          <a:schemeClr val="tx1"/>
                        </a:solidFill>
                        <a:latin typeface="+mn-lt"/>
                        <a:ea typeface="+mn-ea"/>
                        <a:cs typeface="+mn-cs"/>
                        <a:sym typeface="Source Sans Pro"/>
                      </a:endParaRPr>
                    </a:p>
                  </a:txBody>
                  <a:tcPr marL="91425" marR="91425" marT="91425" marB="91425" anchor="ctr"/>
                </a:tc>
                <a:tc>
                  <a:txBody>
                    <a:bodyPr/>
                    <a:lstStyle/>
                    <a:p>
                      <a:pPr marL="0" lvl="0" indent="0" algn="l" defTabSz="914400" rtl="0" eaLnBrk="1" latinLnBrk="0" hangingPunct="1">
                        <a:lnSpc>
                          <a:spcPct val="100000"/>
                        </a:lnSpc>
                        <a:spcBef>
                          <a:spcPts val="0"/>
                        </a:spcBef>
                        <a:spcAft>
                          <a:spcPts val="0"/>
                        </a:spcAft>
                        <a:buNone/>
                      </a:pPr>
                      <a:endParaRPr sz="1600" b="1" kern="1200">
                        <a:solidFill>
                          <a:schemeClr val="tx1"/>
                        </a:solidFill>
                        <a:latin typeface="+mn-lt"/>
                        <a:ea typeface="+mn-ea"/>
                        <a:cs typeface="+mn-cs"/>
                        <a:sym typeface="Source Sans Pro"/>
                      </a:endParaRPr>
                    </a:p>
                  </a:txBody>
                  <a:tcPr marL="91425" marR="91425" marT="91425" marB="91425" anchor="ctr"/>
                </a:tc>
                <a:tc>
                  <a:txBody>
                    <a:bodyPr/>
                    <a:lstStyle/>
                    <a:p>
                      <a:pPr marL="0" lvl="0" indent="0" algn="l" defTabSz="914400" rtl="0" eaLnBrk="1" latinLnBrk="0" hangingPunct="1">
                        <a:lnSpc>
                          <a:spcPct val="100000"/>
                        </a:lnSpc>
                        <a:spcBef>
                          <a:spcPts val="0"/>
                        </a:spcBef>
                        <a:spcAft>
                          <a:spcPts val="0"/>
                        </a:spcAft>
                        <a:buNone/>
                      </a:pPr>
                      <a:endParaRPr sz="1600" b="1" kern="1200" dirty="0">
                        <a:solidFill>
                          <a:schemeClr val="tx1"/>
                        </a:solidFill>
                        <a:latin typeface="+mn-lt"/>
                        <a:ea typeface="+mn-ea"/>
                        <a:cs typeface="+mn-cs"/>
                        <a:sym typeface="Source Sans Pro"/>
                      </a:endParaRPr>
                    </a:p>
                  </a:txBody>
                  <a:tcPr marL="91425" marR="91425" marT="91425" marB="91425" anchor="ctr"/>
                </a:tc>
                <a:tc>
                  <a:txBody>
                    <a:bodyPr/>
                    <a:lstStyle/>
                    <a:p>
                      <a:pPr marL="0" lvl="0" indent="0" algn="l" defTabSz="914400" rtl="0" eaLnBrk="1" latinLnBrk="0" hangingPunct="1">
                        <a:lnSpc>
                          <a:spcPct val="100000"/>
                        </a:lnSpc>
                        <a:spcBef>
                          <a:spcPts val="0"/>
                        </a:spcBef>
                        <a:spcAft>
                          <a:spcPts val="0"/>
                        </a:spcAft>
                        <a:buNone/>
                      </a:pPr>
                      <a:endParaRPr sz="1600" b="1" kern="1200" dirty="0">
                        <a:solidFill>
                          <a:schemeClr val="tx1"/>
                        </a:solidFill>
                        <a:latin typeface="+mn-lt"/>
                        <a:ea typeface="+mn-ea"/>
                        <a:cs typeface="+mn-cs"/>
                        <a:sym typeface="Source Sans Pro"/>
                      </a:endParaRPr>
                    </a:p>
                  </a:txBody>
                  <a:tcPr marL="91425" marR="91425" marT="91425" marB="91425" anchor="ctr"/>
                </a:tc>
                <a:tc>
                  <a:txBody>
                    <a:bodyPr/>
                    <a:lstStyle/>
                    <a:p>
                      <a:pPr marL="0" lvl="0" indent="0" algn="l" defTabSz="914400" rtl="0" eaLnBrk="1" latinLnBrk="0" hangingPunct="1">
                        <a:lnSpc>
                          <a:spcPct val="100000"/>
                        </a:lnSpc>
                        <a:spcBef>
                          <a:spcPts val="0"/>
                        </a:spcBef>
                        <a:spcAft>
                          <a:spcPts val="0"/>
                        </a:spcAft>
                        <a:buNone/>
                      </a:pPr>
                      <a:endParaRPr sz="1600" b="1" kern="1200" dirty="0">
                        <a:solidFill>
                          <a:schemeClr val="tx1"/>
                        </a:solidFill>
                        <a:latin typeface="+mn-lt"/>
                        <a:ea typeface="+mn-ea"/>
                        <a:cs typeface="+mn-cs"/>
                        <a:sym typeface="Source Sans Pro"/>
                      </a:endParaRPr>
                    </a:p>
                  </a:txBody>
                  <a:tcPr marL="91425" marR="91425" marT="91425" marB="91425" anchor="ctr"/>
                </a:tc>
                <a:extLst>
                  <a:ext uri="{0D108BD9-81ED-4DB2-BD59-A6C34878D82A}">
                    <a16:rowId xmlns:a16="http://schemas.microsoft.com/office/drawing/2014/main" val="10002"/>
                  </a:ext>
                </a:extLst>
              </a:tr>
              <a:tr h="1367225">
                <a:tc>
                  <a:txBody>
                    <a:bodyPr/>
                    <a:lstStyle/>
                    <a:p>
                      <a:pPr marL="0" lvl="0" indent="0" algn="l" defTabSz="914400" rtl="0" eaLnBrk="1" latinLnBrk="0" hangingPunct="1">
                        <a:lnSpc>
                          <a:spcPct val="100000"/>
                        </a:lnSpc>
                        <a:spcBef>
                          <a:spcPts val="0"/>
                        </a:spcBef>
                        <a:spcAft>
                          <a:spcPts val="0"/>
                        </a:spcAft>
                        <a:buNone/>
                      </a:pPr>
                      <a:r>
                        <a:rPr lang="de-DE" sz="1400" b="1" kern="1200" dirty="0">
                          <a:solidFill>
                            <a:schemeClr val="tx1"/>
                          </a:solidFill>
                          <a:sym typeface="Source Sans Pro"/>
                        </a:rPr>
                        <a:t>Wettbewerber 3</a:t>
                      </a:r>
                      <a:endParaRPr lang="de-DE" sz="1400" b="1" kern="1200" dirty="0">
                        <a:solidFill>
                          <a:schemeClr val="tx1"/>
                        </a:solidFill>
                        <a:latin typeface="+mn-lt"/>
                        <a:ea typeface="+mn-ea"/>
                        <a:cs typeface="+mn-cs"/>
                        <a:sym typeface="Source Sans Pro"/>
                      </a:endParaRPr>
                    </a:p>
                  </a:txBody>
                  <a:tcPr marL="91425" marR="91425" marT="91425" marB="91425" anchor="ctr"/>
                </a:tc>
                <a:tc>
                  <a:txBody>
                    <a:bodyPr/>
                    <a:lstStyle/>
                    <a:p>
                      <a:pPr marL="0" lvl="0" indent="0" algn="l" defTabSz="914400" rtl="0" eaLnBrk="1" latinLnBrk="0" hangingPunct="1">
                        <a:lnSpc>
                          <a:spcPct val="100000"/>
                        </a:lnSpc>
                        <a:spcBef>
                          <a:spcPts val="0"/>
                        </a:spcBef>
                        <a:spcAft>
                          <a:spcPts val="0"/>
                        </a:spcAft>
                        <a:buNone/>
                      </a:pPr>
                      <a:endParaRPr sz="1600" b="1" kern="1200">
                        <a:solidFill>
                          <a:schemeClr val="tx1"/>
                        </a:solidFill>
                        <a:latin typeface="+mn-lt"/>
                        <a:ea typeface="+mn-ea"/>
                        <a:cs typeface="+mn-cs"/>
                        <a:sym typeface="Source Sans Pro"/>
                      </a:endParaRPr>
                    </a:p>
                  </a:txBody>
                  <a:tcPr marL="91425" marR="91425" marT="91425" marB="91425" anchor="ctr"/>
                </a:tc>
                <a:tc>
                  <a:txBody>
                    <a:bodyPr/>
                    <a:lstStyle/>
                    <a:p>
                      <a:pPr marL="0" lvl="0" indent="0" algn="l" defTabSz="914400" rtl="0" eaLnBrk="1" latinLnBrk="0" hangingPunct="1">
                        <a:lnSpc>
                          <a:spcPct val="100000"/>
                        </a:lnSpc>
                        <a:spcBef>
                          <a:spcPts val="0"/>
                        </a:spcBef>
                        <a:spcAft>
                          <a:spcPts val="0"/>
                        </a:spcAft>
                        <a:buNone/>
                      </a:pPr>
                      <a:endParaRPr sz="1600" b="1" kern="1200">
                        <a:solidFill>
                          <a:schemeClr val="tx1"/>
                        </a:solidFill>
                        <a:latin typeface="+mn-lt"/>
                        <a:ea typeface="+mn-ea"/>
                        <a:cs typeface="+mn-cs"/>
                        <a:sym typeface="Source Sans Pro"/>
                      </a:endParaRPr>
                    </a:p>
                  </a:txBody>
                  <a:tcPr marL="91425" marR="91425" marT="91425" marB="91425" anchor="ctr"/>
                </a:tc>
                <a:tc>
                  <a:txBody>
                    <a:bodyPr/>
                    <a:lstStyle/>
                    <a:p>
                      <a:pPr marL="0" lvl="0" indent="0" algn="l" defTabSz="914400" rtl="0" eaLnBrk="1" latinLnBrk="0" hangingPunct="1">
                        <a:lnSpc>
                          <a:spcPct val="100000"/>
                        </a:lnSpc>
                        <a:spcBef>
                          <a:spcPts val="0"/>
                        </a:spcBef>
                        <a:spcAft>
                          <a:spcPts val="0"/>
                        </a:spcAft>
                        <a:buNone/>
                      </a:pPr>
                      <a:endParaRPr sz="1600" b="1" kern="1200">
                        <a:solidFill>
                          <a:schemeClr val="tx1"/>
                        </a:solidFill>
                        <a:latin typeface="+mn-lt"/>
                        <a:ea typeface="+mn-ea"/>
                        <a:cs typeface="+mn-cs"/>
                        <a:sym typeface="Source Sans Pro"/>
                      </a:endParaRPr>
                    </a:p>
                  </a:txBody>
                  <a:tcPr marL="91425" marR="91425" marT="91425" marB="91425" anchor="ctr"/>
                </a:tc>
                <a:tc>
                  <a:txBody>
                    <a:bodyPr/>
                    <a:lstStyle/>
                    <a:p>
                      <a:pPr marL="0" lvl="0" indent="0" algn="l" defTabSz="914400" rtl="0" eaLnBrk="1" latinLnBrk="0" hangingPunct="1">
                        <a:lnSpc>
                          <a:spcPct val="100000"/>
                        </a:lnSpc>
                        <a:spcBef>
                          <a:spcPts val="0"/>
                        </a:spcBef>
                        <a:spcAft>
                          <a:spcPts val="0"/>
                        </a:spcAft>
                        <a:buNone/>
                      </a:pPr>
                      <a:endParaRPr sz="1600" b="1" kern="1200" dirty="0">
                        <a:solidFill>
                          <a:schemeClr val="tx1"/>
                        </a:solidFill>
                        <a:latin typeface="+mn-lt"/>
                        <a:ea typeface="+mn-ea"/>
                        <a:cs typeface="+mn-cs"/>
                        <a:sym typeface="Source Sans Pro"/>
                      </a:endParaRPr>
                    </a:p>
                  </a:txBody>
                  <a:tcPr marL="91425" marR="91425" marT="91425" marB="91425" anchor="ctr"/>
                </a:tc>
                <a:tc>
                  <a:txBody>
                    <a:bodyPr/>
                    <a:lstStyle/>
                    <a:p>
                      <a:pPr marL="0" lvl="0" indent="0" algn="l" defTabSz="914400" rtl="0" eaLnBrk="1" latinLnBrk="0" hangingPunct="1">
                        <a:lnSpc>
                          <a:spcPct val="100000"/>
                        </a:lnSpc>
                        <a:spcBef>
                          <a:spcPts val="0"/>
                        </a:spcBef>
                        <a:spcAft>
                          <a:spcPts val="0"/>
                        </a:spcAft>
                        <a:buNone/>
                      </a:pPr>
                      <a:endParaRPr sz="1600" b="1" kern="1200" dirty="0">
                        <a:solidFill>
                          <a:schemeClr val="tx1"/>
                        </a:solidFill>
                        <a:latin typeface="+mn-lt"/>
                        <a:ea typeface="+mn-ea"/>
                        <a:cs typeface="+mn-cs"/>
                        <a:sym typeface="Source Sans Pro"/>
                      </a:endParaRPr>
                    </a:p>
                  </a:txBody>
                  <a:tcPr marL="91425" marR="91425" marT="91425" marB="91425"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45837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6AE5E6-3CA3-4E68-A7A9-732A71BE805E}"/>
              </a:ext>
            </a:extLst>
          </p:cNvPr>
          <p:cNvSpPr>
            <a:spLocks noGrp="1"/>
          </p:cNvSpPr>
          <p:nvPr>
            <p:ph type="ctrTitle"/>
          </p:nvPr>
        </p:nvSpPr>
        <p:spPr>
          <a:xfrm>
            <a:off x="1524000" y="1122363"/>
            <a:ext cx="9163574" cy="2387600"/>
          </a:xfrm>
        </p:spPr>
        <p:txBody>
          <a:bodyPr/>
          <a:lstStyle/>
          <a:p>
            <a:r>
              <a:rPr lang="de-DE" dirty="0"/>
              <a:t>Audit-Rückschlüsse ziehen</a:t>
            </a:r>
          </a:p>
        </p:txBody>
      </p:sp>
      <p:sp>
        <p:nvSpPr>
          <p:cNvPr id="4" name="Datumsplatzhalter 3">
            <a:extLst>
              <a:ext uri="{FF2B5EF4-FFF2-40B4-BE49-F238E27FC236}">
                <a16:creationId xmlns:a16="http://schemas.microsoft.com/office/drawing/2014/main" id="{111C7A61-D13E-4259-BE9F-71F49BC493D9}"/>
              </a:ext>
            </a:extLst>
          </p:cNvPr>
          <p:cNvSpPr>
            <a:spLocks noGrp="1"/>
          </p:cNvSpPr>
          <p:nvPr>
            <p:ph type="dt" sz="half" idx="10"/>
          </p:nvPr>
        </p:nvSpPr>
        <p:spPr/>
        <p:txBody>
          <a:bodyPr/>
          <a:lstStyle/>
          <a:p>
            <a:fld id="{47057CE6-4CEF-4724-8C17-AD16308761F6}" type="datetime1">
              <a:rPr lang="de-DE" smtClean="0"/>
              <a:t>10.01.2022</a:t>
            </a:fld>
            <a:endParaRPr lang="de-DE"/>
          </a:p>
        </p:txBody>
      </p:sp>
      <p:sp>
        <p:nvSpPr>
          <p:cNvPr id="5" name="Fußzeilenplatzhalter 4">
            <a:extLst>
              <a:ext uri="{FF2B5EF4-FFF2-40B4-BE49-F238E27FC236}">
                <a16:creationId xmlns:a16="http://schemas.microsoft.com/office/drawing/2014/main" id="{4107A4AA-6B58-49E6-8A2C-F8BACCE0D6EA}"/>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DC902AC2-A346-4D27-992B-DAB9CF513AA9}"/>
              </a:ext>
            </a:extLst>
          </p:cNvPr>
          <p:cNvSpPr>
            <a:spLocks noGrp="1"/>
          </p:cNvSpPr>
          <p:nvPr>
            <p:ph type="sldNum" sz="quarter" idx="12"/>
          </p:nvPr>
        </p:nvSpPr>
        <p:spPr/>
        <p:txBody>
          <a:bodyPr/>
          <a:lstStyle/>
          <a:p>
            <a:fld id="{D1A7C10A-74DE-42A3-B32F-F15583BC9DB5}" type="slidenum">
              <a:rPr lang="de-DE" smtClean="0"/>
              <a:t>14</a:t>
            </a:fld>
            <a:endParaRPr lang="de-DE"/>
          </a:p>
        </p:txBody>
      </p:sp>
    </p:spTree>
    <p:extLst>
      <p:ext uri="{BB962C8B-B14F-4D97-AF65-F5344CB8AC3E}">
        <p14:creationId xmlns:p14="http://schemas.microsoft.com/office/powerpoint/2010/main" val="4218499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92E3C9-56CE-408E-9E34-9219ED937F29}"/>
              </a:ext>
            </a:extLst>
          </p:cNvPr>
          <p:cNvSpPr>
            <a:spLocks noGrp="1"/>
          </p:cNvSpPr>
          <p:nvPr>
            <p:ph type="title"/>
          </p:nvPr>
        </p:nvSpPr>
        <p:spPr>
          <a:xfrm>
            <a:off x="1008184" y="174032"/>
            <a:ext cx="10175631" cy="1111843"/>
          </a:xfrm>
        </p:spPr>
        <p:txBody>
          <a:bodyPr vert="horz" lIns="91440" tIns="45720" rIns="91440" bIns="45720" rtlCol="0" anchor="ctr">
            <a:normAutofit/>
          </a:bodyPr>
          <a:lstStyle/>
          <a:p>
            <a:r>
              <a:rPr lang="de-DE" dirty="0"/>
              <a:t>Wozu Audits?</a:t>
            </a:r>
          </a:p>
        </p:txBody>
      </p:sp>
      <p:sp>
        <p:nvSpPr>
          <p:cNvPr id="4" name="Datumsplatzhalter 3">
            <a:extLst>
              <a:ext uri="{FF2B5EF4-FFF2-40B4-BE49-F238E27FC236}">
                <a16:creationId xmlns:a16="http://schemas.microsoft.com/office/drawing/2014/main" id="{0258BD86-E393-4A10-89A9-000C6D2E5B06}"/>
              </a:ext>
            </a:extLst>
          </p:cNvPr>
          <p:cNvSpPr>
            <a:spLocks noGrp="1"/>
          </p:cNvSpPr>
          <p:nvPr>
            <p:ph type="dt" sz="half" idx="10"/>
          </p:nvPr>
        </p:nvSpPr>
        <p:spPr>
          <a:xfrm>
            <a:off x="838200" y="6356350"/>
            <a:ext cx="2743200" cy="365125"/>
          </a:xfrm>
        </p:spPr>
        <p:txBody>
          <a:bodyPr>
            <a:normAutofit/>
          </a:bodyPr>
          <a:lstStyle/>
          <a:p>
            <a:pPr>
              <a:spcAft>
                <a:spcPts val="600"/>
              </a:spcAft>
            </a:pPr>
            <a:fld id="{09C6AA02-C35B-4E8C-A6CC-B0FBE3C6543D}" type="datetime1">
              <a:rPr lang="de-DE" smtClean="0"/>
              <a:pPr>
                <a:spcAft>
                  <a:spcPts val="600"/>
                </a:spcAft>
              </a:pPr>
              <a:t>10.01.2022</a:t>
            </a:fld>
            <a:endParaRPr lang="de-DE"/>
          </a:p>
        </p:txBody>
      </p:sp>
      <p:sp>
        <p:nvSpPr>
          <p:cNvPr id="5" name="Fußzeilenplatzhalter 4">
            <a:extLst>
              <a:ext uri="{FF2B5EF4-FFF2-40B4-BE49-F238E27FC236}">
                <a16:creationId xmlns:a16="http://schemas.microsoft.com/office/drawing/2014/main" id="{DAFFA0A9-DF92-4B95-AC9D-F5FEDE305A20}"/>
              </a:ext>
            </a:extLst>
          </p:cNvPr>
          <p:cNvSpPr>
            <a:spLocks noGrp="1"/>
          </p:cNvSpPr>
          <p:nvPr>
            <p:ph type="ftr" sz="quarter" idx="11"/>
          </p:nvPr>
        </p:nvSpPr>
        <p:spPr>
          <a:xfrm>
            <a:off x="4038600" y="6356350"/>
            <a:ext cx="4114800" cy="365125"/>
          </a:xfrm>
        </p:spPr>
        <p:txBody>
          <a:bodyPr>
            <a:normAutofit/>
          </a:bodyPr>
          <a:lstStyle/>
          <a:p>
            <a:pPr>
              <a:spcAft>
                <a:spcPts val="600"/>
              </a:spcAft>
            </a:pPr>
            <a:r>
              <a:rPr lang="de-DE"/>
              <a:t>Mit ♡ erstellt von der eMBIS Akademie</a:t>
            </a:r>
          </a:p>
        </p:txBody>
      </p:sp>
      <p:sp>
        <p:nvSpPr>
          <p:cNvPr id="6" name="Foliennummernplatzhalter 5">
            <a:extLst>
              <a:ext uri="{FF2B5EF4-FFF2-40B4-BE49-F238E27FC236}">
                <a16:creationId xmlns:a16="http://schemas.microsoft.com/office/drawing/2014/main" id="{85250830-79C2-4CA4-ADF3-982675658A8A}"/>
              </a:ext>
            </a:extLst>
          </p:cNvPr>
          <p:cNvSpPr>
            <a:spLocks noGrp="1"/>
          </p:cNvSpPr>
          <p:nvPr>
            <p:ph type="sldNum" sz="quarter" idx="12"/>
          </p:nvPr>
        </p:nvSpPr>
        <p:spPr>
          <a:xfrm>
            <a:off x="8610600" y="6356350"/>
            <a:ext cx="2743200" cy="365125"/>
          </a:xfrm>
        </p:spPr>
        <p:txBody>
          <a:bodyPr>
            <a:normAutofit/>
          </a:bodyPr>
          <a:lstStyle/>
          <a:p>
            <a:pPr>
              <a:spcAft>
                <a:spcPts val="600"/>
              </a:spcAft>
            </a:pPr>
            <a:fld id="{D1A7C10A-74DE-42A3-B32F-F15583BC9DB5}" type="slidenum">
              <a:rPr lang="de-DE" smtClean="0"/>
              <a:pPr>
                <a:spcAft>
                  <a:spcPts val="600"/>
                </a:spcAft>
              </a:pPr>
              <a:t>15</a:t>
            </a:fld>
            <a:endParaRPr lang="de-DE"/>
          </a:p>
        </p:txBody>
      </p:sp>
      <p:sp>
        <p:nvSpPr>
          <p:cNvPr id="9" name="Textfeld 8">
            <a:extLst>
              <a:ext uri="{FF2B5EF4-FFF2-40B4-BE49-F238E27FC236}">
                <a16:creationId xmlns:a16="http://schemas.microsoft.com/office/drawing/2014/main" id="{2E821F91-2570-4DF5-965A-E7B3181267B6}"/>
              </a:ext>
            </a:extLst>
          </p:cNvPr>
          <p:cNvSpPr txBox="1"/>
          <p:nvPr/>
        </p:nvSpPr>
        <p:spPr>
          <a:xfrm>
            <a:off x="1008184" y="1522350"/>
            <a:ext cx="10029930" cy="3416320"/>
          </a:xfrm>
          <a:prstGeom prst="rect">
            <a:avLst/>
          </a:prstGeom>
          <a:noFill/>
        </p:spPr>
        <p:txBody>
          <a:bodyPr wrap="square" rtlCol="0">
            <a:spAutoFit/>
          </a:bodyPr>
          <a:lstStyle/>
          <a:p>
            <a:r>
              <a:rPr lang="de-DE" sz="2400" dirty="0"/>
              <a:t>Audits sind ein wichtiger Part bei der Entwicklung oder Aktualisierung einer effektiven Social-Media-Strategie. Regelmäßige Audits dienen der systematischen Überprüfung und Bewertung der aktuellen Social-Media-Aktivitäten, um nachzuweisen, ob alle geforderten Ziele und Anforderungen erfüllt werden. </a:t>
            </a:r>
          </a:p>
          <a:p>
            <a:endParaRPr lang="de-DE" sz="2400" dirty="0"/>
          </a:p>
          <a:p>
            <a:r>
              <a:rPr lang="de-DE" sz="2400" dirty="0"/>
              <a:t>Ein Audit Ihrer Social-Media-Konten hilft Ihnen besser zu verstehen, was in jedem einzelnen Netzwerk passiert. </a:t>
            </a:r>
          </a:p>
          <a:p>
            <a:endParaRPr lang="de-DE" sz="2400" dirty="0"/>
          </a:p>
        </p:txBody>
      </p:sp>
    </p:spTree>
    <p:extLst>
      <p:ext uri="{BB962C8B-B14F-4D97-AF65-F5344CB8AC3E}">
        <p14:creationId xmlns:p14="http://schemas.microsoft.com/office/powerpoint/2010/main" val="11859849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92E3C9-56CE-408E-9E34-9219ED937F29}"/>
              </a:ext>
            </a:extLst>
          </p:cNvPr>
          <p:cNvSpPr>
            <a:spLocks noGrp="1"/>
          </p:cNvSpPr>
          <p:nvPr>
            <p:ph type="title"/>
          </p:nvPr>
        </p:nvSpPr>
        <p:spPr>
          <a:xfrm>
            <a:off x="1008184" y="174032"/>
            <a:ext cx="10175631" cy="1111843"/>
          </a:xfrm>
        </p:spPr>
        <p:txBody>
          <a:bodyPr vert="horz" lIns="91440" tIns="45720" rIns="91440" bIns="45720" rtlCol="0" anchor="ctr">
            <a:normAutofit fontScale="90000"/>
          </a:bodyPr>
          <a:lstStyle/>
          <a:p>
            <a:r>
              <a:rPr lang="de-DE" dirty="0"/>
              <a:t>Beispiele für Analysen innerhalb eines Audits</a:t>
            </a:r>
          </a:p>
        </p:txBody>
      </p:sp>
      <p:sp>
        <p:nvSpPr>
          <p:cNvPr id="4" name="Datumsplatzhalter 3">
            <a:extLst>
              <a:ext uri="{FF2B5EF4-FFF2-40B4-BE49-F238E27FC236}">
                <a16:creationId xmlns:a16="http://schemas.microsoft.com/office/drawing/2014/main" id="{0258BD86-E393-4A10-89A9-000C6D2E5B06}"/>
              </a:ext>
            </a:extLst>
          </p:cNvPr>
          <p:cNvSpPr>
            <a:spLocks noGrp="1"/>
          </p:cNvSpPr>
          <p:nvPr>
            <p:ph type="dt" sz="half" idx="10"/>
          </p:nvPr>
        </p:nvSpPr>
        <p:spPr>
          <a:xfrm>
            <a:off x="838200" y="6356350"/>
            <a:ext cx="2743200" cy="365125"/>
          </a:xfrm>
        </p:spPr>
        <p:txBody>
          <a:bodyPr>
            <a:normAutofit/>
          </a:bodyPr>
          <a:lstStyle/>
          <a:p>
            <a:pPr>
              <a:spcAft>
                <a:spcPts val="600"/>
              </a:spcAft>
            </a:pPr>
            <a:fld id="{09C6AA02-C35B-4E8C-A6CC-B0FBE3C6543D}" type="datetime1">
              <a:rPr lang="de-DE" smtClean="0"/>
              <a:pPr>
                <a:spcAft>
                  <a:spcPts val="600"/>
                </a:spcAft>
              </a:pPr>
              <a:t>10.01.2022</a:t>
            </a:fld>
            <a:endParaRPr lang="de-DE"/>
          </a:p>
        </p:txBody>
      </p:sp>
      <p:sp>
        <p:nvSpPr>
          <p:cNvPr id="5" name="Fußzeilenplatzhalter 4">
            <a:extLst>
              <a:ext uri="{FF2B5EF4-FFF2-40B4-BE49-F238E27FC236}">
                <a16:creationId xmlns:a16="http://schemas.microsoft.com/office/drawing/2014/main" id="{DAFFA0A9-DF92-4B95-AC9D-F5FEDE305A20}"/>
              </a:ext>
            </a:extLst>
          </p:cNvPr>
          <p:cNvSpPr>
            <a:spLocks noGrp="1"/>
          </p:cNvSpPr>
          <p:nvPr>
            <p:ph type="ftr" sz="quarter" idx="11"/>
          </p:nvPr>
        </p:nvSpPr>
        <p:spPr>
          <a:xfrm>
            <a:off x="4038600" y="6356350"/>
            <a:ext cx="4114800" cy="365125"/>
          </a:xfrm>
        </p:spPr>
        <p:txBody>
          <a:bodyPr>
            <a:normAutofit/>
          </a:bodyPr>
          <a:lstStyle/>
          <a:p>
            <a:pPr>
              <a:spcAft>
                <a:spcPts val="600"/>
              </a:spcAft>
            </a:pPr>
            <a:r>
              <a:rPr lang="de-DE"/>
              <a:t>Mit ♡ erstellt von der eMBIS Akademie</a:t>
            </a:r>
          </a:p>
        </p:txBody>
      </p:sp>
      <p:sp>
        <p:nvSpPr>
          <p:cNvPr id="6" name="Foliennummernplatzhalter 5">
            <a:extLst>
              <a:ext uri="{FF2B5EF4-FFF2-40B4-BE49-F238E27FC236}">
                <a16:creationId xmlns:a16="http://schemas.microsoft.com/office/drawing/2014/main" id="{85250830-79C2-4CA4-ADF3-982675658A8A}"/>
              </a:ext>
            </a:extLst>
          </p:cNvPr>
          <p:cNvSpPr>
            <a:spLocks noGrp="1"/>
          </p:cNvSpPr>
          <p:nvPr>
            <p:ph type="sldNum" sz="quarter" idx="12"/>
          </p:nvPr>
        </p:nvSpPr>
        <p:spPr>
          <a:xfrm>
            <a:off x="8610600" y="6356350"/>
            <a:ext cx="2743200" cy="365125"/>
          </a:xfrm>
        </p:spPr>
        <p:txBody>
          <a:bodyPr>
            <a:normAutofit/>
          </a:bodyPr>
          <a:lstStyle/>
          <a:p>
            <a:pPr>
              <a:spcAft>
                <a:spcPts val="600"/>
              </a:spcAft>
            </a:pPr>
            <a:fld id="{D1A7C10A-74DE-42A3-B32F-F15583BC9DB5}" type="slidenum">
              <a:rPr lang="de-DE" smtClean="0"/>
              <a:pPr>
                <a:spcAft>
                  <a:spcPts val="600"/>
                </a:spcAft>
              </a:pPr>
              <a:t>16</a:t>
            </a:fld>
            <a:endParaRPr lang="de-DE"/>
          </a:p>
        </p:txBody>
      </p:sp>
      <p:sp>
        <p:nvSpPr>
          <p:cNvPr id="9" name="Textfeld 8">
            <a:extLst>
              <a:ext uri="{FF2B5EF4-FFF2-40B4-BE49-F238E27FC236}">
                <a16:creationId xmlns:a16="http://schemas.microsoft.com/office/drawing/2014/main" id="{2E821F91-2570-4DF5-965A-E7B3181267B6}"/>
              </a:ext>
            </a:extLst>
          </p:cNvPr>
          <p:cNvSpPr txBox="1"/>
          <p:nvPr/>
        </p:nvSpPr>
        <p:spPr>
          <a:xfrm>
            <a:off x="1008184" y="1513804"/>
            <a:ext cx="10029930" cy="3416320"/>
          </a:xfrm>
          <a:prstGeom prst="rect">
            <a:avLst/>
          </a:prstGeom>
          <a:noFill/>
        </p:spPr>
        <p:txBody>
          <a:bodyPr wrap="square" rtlCol="0">
            <a:spAutoFit/>
          </a:bodyPr>
          <a:lstStyle/>
          <a:p>
            <a:pPr marL="342900" indent="-342900">
              <a:buFont typeface="Arial" panose="020B0604020202020204" pitchFamily="34" charset="0"/>
              <a:buChar char="•"/>
            </a:pPr>
            <a:r>
              <a:rPr lang="de-DE" sz="2400" dirty="0"/>
              <a:t>Auflistung aller Social-Media-Konten</a:t>
            </a:r>
          </a:p>
          <a:p>
            <a:pPr marL="342900" indent="-342900">
              <a:buFont typeface="Arial" panose="020B0604020202020204" pitchFamily="34" charset="0"/>
              <a:buChar char="•"/>
            </a:pPr>
            <a:r>
              <a:rPr lang="de-DE" sz="2400" dirty="0"/>
              <a:t>Sind alle Profildaten, Firmeninfos und rechtliche Angaben aktuell und gleich?</a:t>
            </a:r>
          </a:p>
          <a:p>
            <a:pPr marL="342900" indent="-342900">
              <a:buFont typeface="Arial" panose="020B0604020202020204" pitchFamily="34" charset="0"/>
              <a:buChar char="•"/>
            </a:pPr>
            <a:r>
              <a:rPr lang="de-DE" sz="2400" dirty="0"/>
              <a:t>Wie entwickelt sich das Wachstum der Fans</a:t>
            </a:r>
          </a:p>
          <a:p>
            <a:pPr marL="342900" indent="-342900">
              <a:buFont typeface="Arial" panose="020B0604020202020204" pitchFamily="34" charset="0"/>
              <a:buChar char="•"/>
            </a:pPr>
            <a:r>
              <a:rPr lang="de-DE" sz="2400" dirty="0"/>
              <a:t>Welche Themen laufen gut, welche schlechter?</a:t>
            </a:r>
          </a:p>
          <a:p>
            <a:pPr marL="342900" indent="-342900">
              <a:buFont typeface="Arial" panose="020B0604020202020204" pitchFamily="34" charset="0"/>
              <a:buChar char="•"/>
            </a:pPr>
            <a:r>
              <a:rPr lang="de-DE" sz="2400" dirty="0"/>
              <a:t>Werden die angestrebten Ziele erreicht?</a:t>
            </a:r>
          </a:p>
          <a:p>
            <a:pPr marL="342900" indent="-342900">
              <a:buFont typeface="Arial" panose="020B0604020202020204" pitchFamily="34" charset="0"/>
              <a:buChar char="•"/>
            </a:pPr>
            <a:r>
              <a:rPr lang="de-DE" sz="2400" dirty="0"/>
              <a:t>Wie entwickelt sich der Wettbewerb?</a:t>
            </a:r>
          </a:p>
          <a:p>
            <a:pPr marL="342900" indent="-342900">
              <a:buFont typeface="Arial" panose="020B0604020202020204" pitchFamily="34" charset="0"/>
              <a:buChar char="•"/>
            </a:pPr>
            <a:r>
              <a:rPr lang="de-DE" sz="2400" dirty="0"/>
              <a:t>usw.</a:t>
            </a:r>
          </a:p>
          <a:p>
            <a:endParaRPr lang="de-DE" sz="2400" dirty="0"/>
          </a:p>
          <a:p>
            <a:endParaRPr lang="de-DE" sz="2400" dirty="0"/>
          </a:p>
        </p:txBody>
      </p:sp>
    </p:spTree>
    <p:extLst>
      <p:ext uri="{BB962C8B-B14F-4D97-AF65-F5344CB8AC3E}">
        <p14:creationId xmlns:p14="http://schemas.microsoft.com/office/powerpoint/2010/main" val="2284318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92E3C9-56CE-408E-9E34-9219ED937F29}"/>
              </a:ext>
            </a:extLst>
          </p:cNvPr>
          <p:cNvSpPr>
            <a:spLocks noGrp="1"/>
          </p:cNvSpPr>
          <p:nvPr>
            <p:ph type="title"/>
          </p:nvPr>
        </p:nvSpPr>
        <p:spPr>
          <a:xfrm>
            <a:off x="1008184" y="174032"/>
            <a:ext cx="10175631" cy="1111843"/>
          </a:xfrm>
        </p:spPr>
        <p:txBody>
          <a:bodyPr anchor="ctr">
            <a:normAutofit/>
          </a:bodyPr>
          <a:lstStyle/>
          <a:p>
            <a:r>
              <a:rPr lang="de-DE" sz="4000" dirty="0"/>
              <a:t>Diese Netzwerke führen wir fort</a:t>
            </a:r>
          </a:p>
        </p:txBody>
      </p:sp>
      <p:sp>
        <p:nvSpPr>
          <p:cNvPr id="4" name="Datumsplatzhalter 3">
            <a:extLst>
              <a:ext uri="{FF2B5EF4-FFF2-40B4-BE49-F238E27FC236}">
                <a16:creationId xmlns:a16="http://schemas.microsoft.com/office/drawing/2014/main" id="{0258BD86-E393-4A10-89A9-000C6D2E5B06}"/>
              </a:ext>
            </a:extLst>
          </p:cNvPr>
          <p:cNvSpPr>
            <a:spLocks noGrp="1"/>
          </p:cNvSpPr>
          <p:nvPr>
            <p:ph type="dt" sz="half" idx="10"/>
          </p:nvPr>
        </p:nvSpPr>
        <p:spPr>
          <a:xfrm>
            <a:off x="838200" y="6356350"/>
            <a:ext cx="2743200" cy="365125"/>
          </a:xfrm>
        </p:spPr>
        <p:txBody>
          <a:bodyPr>
            <a:normAutofit/>
          </a:bodyPr>
          <a:lstStyle/>
          <a:p>
            <a:pPr>
              <a:spcAft>
                <a:spcPts val="600"/>
              </a:spcAft>
            </a:pPr>
            <a:fld id="{09C6AA02-C35B-4E8C-A6CC-B0FBE3C6543D}" type="datetime1">
              <a:rPr lang="de-DE" smtClean="0"/>
              <a:pPr>
                <a:spcAft>
                  <a:spcPts val="600"/>
                </a:spcAft>
              </a:pPr>
              <a:t>10.01.2022</a:t>
            </a:fld>
            <a:endParaRPr lang="de-DE"/>
          </a:p>
        </p:txBody>
      </p:sp>
      <p:sp>
        <p:nvSpPr>
          <p:cNvPr id="5" name="Fußzeilenplatzhalter 4">
            <a:extLst>
              <a:ext uri="{FF2B5EF4-FFF2-40B4-BE49-F238E27FC236}">
                <a16:creationId xmlns:a16="http://schemas.microsoft.com/office/drawing/2014/main" id="{DAFFA0A9-DF92-4B95-AC9D-F5FEDE305A20}"/>
              </a:ext>
            </a:extLst>
          </p:cNvPr>
          <p:cNvSpPr>
            <a:spLocks noGrp="1"/>
          </p:cNvSpPr>
          <p:nvPr>
            <p:ph type="ftr" sz="quarter" idx="11"/>
          </p:nvPr>
        </p:nvSpPr>
        <p:spPr>
          <a:xfrm>
            <a:off x="4038600" y="6356350"/>
            <a:ext cx="4114800" cy="365125"/>
          </a:xfrm>
        </p:spPr>
        <p:txBody>
          <a:bodyPr>
            <a:normAutofit/>
          </a:bodyPr>
          <a:lstStyle/>
          <a:p>
            <a:pPr>
              <a:spcAft>
                <a:spcPts val="600"/>
              </a:spcAft>
            </a:pPr>
            <a:r>
              <a:rPr lang="de-DE"/>
              <a:t>Mit ♡ erstellt von der eMBIS Akademie</a:t>
            </a:r>
          </a:p>
        </p:txBody>
      </p:sp>
      <p:sp>
        <p:nvSpPr>
          <p:cNvPr id="6" name="Foliennummernplatzhalter 5">
            <a:extLst>
              <a:ext uri="{FF2B5EF4-FFF2-40B4-BE49-F238E27FC236}">
                <a16:creationId xmlns:a16="http://schemas.microsoft.com/office/drawing/2014/main" id="{85250830-79C2-4CA4-ADF3-982675658A8A}"/>
              </a:ext>
            </a:extLst>
          </p:cNvPr>
          <p:cNvSpPr>
            <a:spLocks noGrp="1"/>
          </p:cNvSpPr>
          <p:nvPr>
            <p:ph type="sldNum" sz="quarter" idx="12"/>
          </p:nvPr>
        </p:nvSpPr>
        <p:spPr>
          <a:xfrm>
            <a:off x="8610600" y="6356350"/>
            <a:ext cx="2743200" cy="365125"/>
          </a:xfrm>
        </p:spPr>
        <p:txBody>
          <a:bodyPr>
            <a:normAutofit/>
          </a:bodyPr>
          <a:lstStyle/>
          <a:p>
            <a:pPr>
              <a:spcAft>
                <a:spcPts val="600"/>
              </a:spcAft>
            </a:pPr>
            <a:fld id="{D1A7C10A-74DE-42A3-B32F-F15583BC9DB5}" type="slidenum">
              <a:rPr lang="de-DE" smtClean="0"/>
              <a:pPr>
                <a:spcAft>
                  <a:spcPts val="600"/>
                </a:spcAft>
              </a:pPr>
              <a:t>17</a:t>
            </a:fld>
            <a:endParaRPr lang="de-DE"/>
          </a:p>
        </p:txBody>
      </p:sp>
      <p:graphicFrame>
        <p:nvGraphicFramePr>
          <p:cNvPr id="7" name="Google Shape;454;p131">
            <a:extLst>
              <a:ext uri="{FF2B5EF4-FFF2-40B4-BE49-F238E27FC236}">
                <a16:creationId xmlns:a16="http://schemas.microsoft.com/office/drawing/2014/main" id="{EE4A0594-3F6A-4427-88D4-EFD026EF7E39}"/>
              </a:ext>
            </a:extLst>
          </p:cNvPr>
          <p:cNvGraphicFramePr/>
          <p:nvPr>
            <p:extLst>
              <p:ext uri="{D42A27DB-BD31-4B8C-83A1-F6EECF244321}">
                <p14:modId xmlns:p14="http://schemas.microsoft.com/office/powerpoint/2010/main" val="583659275"/>
              </p:ext>
            </p:extLst>
          </p:nvPr>
        </p:nvGraphicFramePr>
        <p:xfrm>
          <a:off x="1008184" y="1510115"/>
          <a:ext cx="8313490" cy="4846235"/>
        </p:xfrm>
        <a:graphic>
          <a:graphicData uri="http://schemas.openxmlformats.org/drawingml/2006/table">
            <a:tbl>
              <a:tblPr firstRow="1" bandRow="1">
                <a:tableStyleId>{7DF18680-E054-41AD-8BC1-D1AEF772440D}</a:tableStyleId>
              </a:tblPr>
              <a:tblGrid>
                <a:gridCol w="3893244">
                  <a:extLst>
                    <a:ext uri="{9D8B030D-6E8A-4147-A177-3AD203B41FA5}">
                      <a16:colId xmlns:a16="http://schemas.microsoft.com/office/drawing/2014/main" val="20000"/>
                    </a:ext>
                  </a:extLst>
                </a:gridCol>
                <a:gridCol w="4420246">
                  <a:extLst>
                    <a:ext uri="{9D8B030D-6E8A-4147-A177-3AD203B41FA5}">
                      <a16:colId xmlns:a16="http://schemas.microsoft.com/office/drawing/2014/main" val="20001"/>
                    </a:ext>
                  </a:extLst>
                </a:gridCol>
              </a:tblGrid>
              <a:tr h="655870">
                <a:tc>
                  <a:txBody>
                    <a:bodyPr/>
                    <a:lstStyle/>
                    <a:p>
                      <a:pPr marL="0" lvl="0" indent="0" algn="l" rtl="0">
                        <a:spcBef>
                          <a:spcPts val="0"/>
                        </a:spcBef>
                        <a:spcAft>
                          <a:spcPts val="0"/>
                        </a:spcAft>
                        <a:buNone/>
                      </a:pPr>
                      <a:r>
                        <a:rPr lang="en" sz="1400" b="1" dirty="0">
                          <a:solidFill>
                            <a:srgbClr val="FF0000"/>
                          </a:solidFill>
                          <a:sym typeface="Source Sans Pro"/>
                        </a:rPr>
                        <a:t>Soziales Netzwerk 1</a:t>
                      </a:r>
                      <a:endParaRPr sz="1400" b="1" dirty="0">
                        <a:solidFill>
                          <a:srgbClr val="FF0000"/>
                        </a:solidFill>
                        <a:latin typeface="Source Sans Pro"/>
                        <a:ea typeface="Source Sans Pro"/>
                        <a:cs typeface="Source Sans Pro"/>
                        <a:sym typeface="Source Sans Pro"/>
                      </a:endParaRPr>
                    </a:p>
                  </a:txBody>
                  <a:tcPr marL="142432" marR="142432" marT="94946" marB="94946" anchor="ctr"/>
                </a:tc>
                <a:tc>
                  <a:txBody>
                    <a:bodyPr/>
                    <a:lstStyle/>
                    <a:p>
                      <a:pPr marL="0" lvl="0" indent="0" algn="l" rtl="0">
                        <a:spcBef>
                          <a:spcPts val="0"/>
                        </a:spcBef>
                        <a:spcAft>
                          <a:spcPts val="0"/>
                        </a:spcAft>
                        <a:buNone/>
                      </a:pPr>
                      <a:r>
                        <a:rPr lang="en" sz="1400" b="1" dirty="0">
                          <a:solidFill>
                            <a:srgbClr val="FF0000"/>
                          </a:solidFill>
                          <a:sym typeface="Source Sans Pro"/>
                        </a:rPr>
                        <a:t>Soziales Netzwerk 2</a:t>
                      </a:r>
                      <a:endParaRPr sz="1400" b="1" dirty="0">
                        <a:solidFill>
                          <a:srgbClr val="FF0000"/>
                        </a:solidFill>
                        <a:latin typeface="Source Sans Pro"/>
                        <a:ea typeface="Source Sans Pro"/>
                        <a:cs typeface="Source Sans Pro"/>
                        <a:sym typeface="Source Sans Pro"/>
                      </a:endParaRPr>
                    </a:p>
                  </a:txBody>
                  <a:tcPr marL="142432" marR="142432" marT="94946" marB="94946" anchor="ctr"/>
                </a:tc>
                <a:extLst>
                  <a:ext uri="{0D108BD9-81ED-4DB2-BD59-A6C34878D82A}">
                    <a16:rowId xmlns:a16="http://schemas.microsoft.com/office/drawing/2014/main" val="10000"/>
                  </a:ext>
                </a:extLst>
              </a:tr>
              <a:tr h="838073">
                <a:tc>
                  <a:txBody>
                    <a:bodyPr/>
                    <a:lstStyle/>
                    <a:p>
                      <a:pPr marL="0" lvl="0" indent="0" algn="l" rtl="0">
                        <a:spcBef>
                          <a:spcPts val="0"/>
                        </a:spcBef>
                        <a:spcAft>
                          <a:spcPts val="0"/>
                        </a:spcAft>
                        <a:buNone/>
                      </a:pPr>
                      <a:r>
                        <a:rPr lang="en" sz="1200" dirty="0">
                          <a:sym typeface="Source Sans Pro"/>
                        </a:rPr>
                        <a:t>Gut geeignet für:</a:t>
                      </a:r>
                      <a:endParaRPr sz="1200" dirty="0">
                        <a:latin typeface="Source Sans Pro"/>
                        <a:ea typeface="Source Sans Pro"/>
                        <a:cs typeface="Source Sans Pro"/>
                        <a:sym typeface="Source Sans Pro"/>
                      </a:endParaRPr>
                    </a:p>
                  </a:txBody>
                  <a:tcPr marL="142432" marR="142432" marT="142432" marB="94946"/>
                </a:tc>
                <a:tc>
                  <a:txBody>
                    <a:bodyPr/>
                    <a:lstStyle/>
                    <a:p>
                      <a:pPr marL="0" lvl="0" indent="0" algn="l" rtl="0">
                        <a:spcBef>
                          <a:spcPts val="0"/>
                        </a:spcBef>
                        <a:spcAft>
                          <a:spcPts val="0"/>
                        </a:spcAft>
                        <a:buNone/>
                      </a:pPr>
                      <a:r>
                        <a:rPr lang="en" sz="1200" dirty="0">
                          <a:sym typeface="Source Sans Pro"/>
                        </a:rPr>
                        <a:t>Gut geeignet für:</a:t>
                      </a:r>
                      <a:endParaRPr sz="1200" dirty="0">
                        <a:sym typeface="Source Sans Pro"/>
                      </a:endParaRPr>
                    </a:p>
                    <a:p>
                      <a:pPr marL="0" lvl="0" indent="0" algn="l" rtl="0">
                        <a:spcBef>
                          <a:spcPts val="0"/>
                        </a:spcBef>
                        <a:spcAft>
                          <a:spcPts val="0"/>
                        </a:spcAft>
                        <a:buNone/>
                      </a:pPr>
                      <a:endParaRPr sz="1200" dirty="0">
                        <a:latin typeface="Source Sans Pro"/>
                        <a:ea typeface="Source Sans Pro"/>
                        <a:cs typeface="Source Sans Pro"/>
                        <a:sym typeface="Source Sans Pro"/>
                      </a:endParaRPr>
                    </a:p>
                  </a:txBody>
                  <a:tcPr marL="142432" marR="142432" marT="142432" marB="94946"/>
                </a:tc>
                <a:extLst>
                  <a:ext uri="{0D108BD9-81ED-4DB2-BD59-A6C34878D82A}">
                    <a16:rowId xmlns:a16="http://schemas.microsoft.com/office/drawing/2014/main" val="10001"/>
                  </a:ext>
                </a:extLst>
              </a:tr>
              <a:tr h="838073">
                <a:tc>
                  <a:txBody>
                    <a:bodyPr/>
                    <a:lstStyle/>
                    <a:p>
                      <a:pPr marL="0" lvl="0" indent="0" algn="l" rtl="0">
                        <a:spcBef>
                          <a:spcPts val="0"/>
                        </a:spcBef>
                        <a:spcAft>
                          <a:spcPts val="0"/>
                        </a:spcAft>
                        <a:buNone/>
                      </a:pPr>
                      <a:r>
                        <a:rPr lang="en" sz="1200" dirty="0">
                          <a:sym typeface="Source Sans Pro"/>
                        </a:rPr>
                        <a:t>Persona / Zielgruppe:</a:t>
                      </a:r>
                      <a:endParaRPr sz="1200" dirty="0">
                        <a:latin typeface="Source Sans Pro"/>
                        <a:ea typeface="Source Sans Pro"/>
                        <a:cs typeface="Source Sans Pro"/>
                        <a:sym typeface="Source Sans Pro"/>
                      </a:endParaRPr>
                    </a:p>
                  </a:txBody>
                  <a:tcPr marL="142432" marR="142432" marT="142432" marB="94946"/>
                </a:tc>
                <a:tc>
                  <a:txBody>
                    <a:bodyPr/>
                    <a:lstStyle/>
                    <a:p>
                      <a:pPr marL="0" lvl="0" indent="0" algn="l" rtl="0">
                        <a:spcBef>
                          <a:spcPts val="0"/>
                        </a:spcBef>
                        <a:spcAft>
                          <a:spcPts val="0"/>
                        </a:spcAft>
                        <a:buNone/>
                      </a:pPr>
                      <a:r>
                        <a:rPr lang="de-DE" sz="1200" dirty="0">
                          <a:sym typeface="Source Sans Pro"/>
                        </a:rPr>
                        <a:t>Persona / Zielgruppe:</a:t>
                      </a:r>
                      <a:endParaRPr lang="de-DE" sz="1200" dirty="0">
                        <a:latin typeface="Source Sans Pro"/>
                        <a:ea typeface="Source Sans Pro"/>
                        <a:cs typeface="Source Sans Pro"/>
                        <a:sym typeface="Source Sans Pro"/>
                      </a:endParaRPr>
                    </a:p>
                    <a:p>
                      <a:pPr marL="0" lvl="0" indent="0" algn="l" rtl="0">
                        <a:spcBef>
                          <a:spcPts val="0"/>
                        </a:spcBef>
                        <a:spcAft>
                          <a:spcPts val="0"/>
                        </a:spcAft>
                        <a:buNone/>
                      </a:pPr>
                      <a:endParaRPr sz="1200" dirty="0">
                        <a:latin typeface="Source Sans Pro"/>
                        <a:ea typeface="Source Sans Pro"/>
                        <a:cs typeface="Source Sans Pro"/>
                        <a:sym typeface="Source Sans Pro"/>
                      </a:endParaRPr>
                    </a:p>
                  </a:txBody>
                  <a:tcPr marL="142432" marR="142432" marT="142432" marB="94946"/>
                </a:tc>
                <a:extLst>
                  <a:ext uri="{0D108BD9-81ED-4DB2-BD59-A6C34878D82A}">
                    <a16:rowId xmlns:a16="http://schemas.microsoft.com/office/drawing/2014/main" val="10002"/>
                  </a:ext>
                </a:extLst>
              </a:tr>
              <a:tr h="838073">
                <a:tc>
                  <a:txBody>
                    <a:bodyPr/>
                    <a:lstStyle/>
                    <a:p>
                      <a:pPr marL="0" lvl="0" indent="0" algn="l" rtl="0">
                        <a:spcBef>
                          <a:spcPts val="0"/>
                        </a:spcBef>
                        <a:spcAft>
                          <a:spcPts val="0"/>
                        </a:spcAft>
                        <a:buNone/>
                      </a:pPr>
                      <a:r>
                        <a:rPr lang="en" sz="1200" dirty="0">
                          <a:sym typeface="Source Sans Pro"/>
                        </a:rPr>
                        <a:t>Content-Themen, die hier besonders gut ankommen:</a:t>
                      </a:r>
                      <a:endParaRPr sz="1200" dirty="0">
                        <a:latin typeface="Source Sans Pro"/>
                        <a:ea typeface="Source Sans Pro"/>
                        <a:cs typeface="Source Sans Pro"/>
                        <a:sym typeface="Source Sans Pro"/>
                      </a:endParaRPr>
                    </a:p>
                  </a:txBody>
                  <a:tcPr marL="142432" marR="142432" marT="142432" marB="94946"/>
                </a:tc>
                <a:tc>
                  <a:txBody>
                    <a:bodyPr/>
                    <a:lstStyle/>
                    <a:p>
                      <a:pPr marL="0" lvl="0" indent="0" algn="l" rtl="0">
                        <a:spcBef>
                          <a:spcPts val="0"/>
                        </a:spcBef>
                        <a:spcAft>
                          <a:spcPts val="0"/>
                        </a:spcAft>
                        <a:buNone/>
                      </a:pPr>
                      <a:r>
                        <a:rPr lang="de-DE" sz="1200" dirty="0">
                          <a:sym typeface="Source Sans Pro"/>
                        </a:rPr>
                        <a:t>Content-Themen, die hier besonders gut ankommen:</a:t>
                      </a:r>
                      <a:endParaRPr lang="de-DE" sz="1200" dirty="0">
                        <a:latin typeface="Source Sans Pro"/>
                        <a:ea typeface="Source Sans Pro"/>
                        <a:cs typeface="Source Sans Pro"/>
                        <a:sym typeface="Source Sans Pro"/>
                      </a:endParaRPr>
                    </a:p>
                    <a:p>
                      <a:pPr marL="0" lvl="0" indent="0" algn="l" rtl="0">
                        <a:spcBef>
                          <a:spcPts val="0"/>
                        </a:spcBef>
                        <a:spcAft>
                          <a:spcPts val="0"/>
                        </a:spcAft>
                        <a:buNone/>
                      </a:pPr>
                      <a:endParaRPr sz="1200" dirty="0">
                        <a:latin typeface="Source Sans Pro"/>
                        <a:ea typeface="Source Sans Pro"/>
                        <a:cs typeface="Source Sans Pro"/>
                        <a:sym typeface="Source Sans Pro"/>
                      </a:endParaRPr>
                    </a:p>
                  </a:txBody>
                  <a:tcPr marL="142432" marR="142432" marT="142432" marB="94946"/>
                </a:tc>
                <a:extLst>
                  <a:ext uri="{0D108BD9-81ED-4DB2-BD59-A6C34878D82A}">
                    <a16:rowId xmlns:a16="http://schemas.microsoft.com/office/drawing/2014/main" val="10003"/>
                  </a:ext>
                </a:extLst>
              </a:tr>
              <a:tr h="838073">
                <a:tc>
                  <a:txBody>
                    <a:bodyPr/>
                    <a:lstStyle/>
                    <a:p>
                      <a:pPr marL="0" lvl="0" indent="0" algn="l" rtl="0">
                        <a:spcBef>
                          <a:spcPts val="0"/>
                        </a:spcBef>
                        <a:spcAft>
                          <a:spcPts val="0"/>
                        </a:spcAft>
                        <a:buNone/>
                      </a:pPr>
                      <a:r>
                        <a:rPr lang="en" sz="1200" dirty="0">
                          <a:sym typeface="Source Sans Pro"/>
                        </a:rPr>
                        <a:t>Content-Arten, die wir zeigen:</a:t>
                      </a:r>
                      <a:endParaRPr sz="1200" dirty="0">
                        <a:latin typeface="Source Sans Pro"/>
                        <a:ea typeface="Source Sans Pro"/>
                        <a:cs typeface="Source Sans Pro"/>
                        <a:sym typeface="Source Sans Pro"/>
                      </a:endParaRPr>
                    </a:p>
                  </a:txBody>
                  <a:tcPr marL="142432" marR="142432" marT="142432" marB="94946"/>
                </a:tc>
                <a:tc>
                  <a:txBody>
                    <a:bodyPr/>
                    <a:lstStyle/>
                    <a:p>
                      <a:pPr marL="0" lvl="0" indent="0" algn="l" rtl="0">
                        <a:spcBef>
                          <a:spcPts val="0"/>
                        </a:spcBef>
                        <a:spcAft>
                          <a:spcPts val="0"/>
                        </a:spcAft>
                        <a:buNone/>
                      </a:pPr>
                      <a:r>
                        <a:rPr lang="de-DE" sz="1200" dirty="0">
                          <a:sym typeface="Source Sans Pro"/>
                        </a:rPr>
                        <a:t>Content-Arten, die wir zeigen:</a:t>
                      </a:r>
                      <a:endParaRPr lang="de-DE" sz="1200" dirty="0">
                        <a:latin typeface="Source Sans Pro"/>
                        <a:ea typeface="Source Sans Pro"/>
                        <a:cs typeface="Source Sans Pro"/>
                        <a:sym typeface="Source Sans Pro"/>
                      </a:endParaRPr>
                    </a:p>
                  </a:txBody>
                  <a:tcPr marL="142432" marR="142432" marT="142432" marB="94946"/>
                </a:tc>
                <a:extLst>
                  <a:ext uri="{0D108BD9-81ED-4DB2-BD59-A6C34878D82A}">
                    <a16:rowId xmlns:a16="http://schemas.microsoft.com/office/drawing/2014/main" val="10004"/>
                  </a:ext>
                </a:extLst>
              </a:tr>
              <a:tr h="838073">
                <a:tc>
                  <a:txBody>
                    <a:bodyPr/>
                    <a:lstStyle/>
                    <a:p>
                      <a:pPr marL="0" lvl="0" indent="0" algn="l" rtl="0">
                        <a:spcBef>
                          <a:spcPts val="0"/>
                        </a:spcBef>
                        <a:spcAft>
                          <a:spcPts val="0"/>
                        </a:spcAft>
                        <a:buNone/>
                      </a:pPr>
                      <a:r>
                        <a:rPr lang="de-DE" sz="1200" dirty="0">
                          <a:sym typeface="Source Sans Pro"/>
                        </a:rPr>
                        <a:t>Kennzahlen (KPIs):</a:t>
                      </a:r>
                      <a:endParaRPr lang="de-DE" sz="1200" dirty="0">
                        <a:latin typeface="Source Sans Pro"/>
                        <a:ea typeface="Source Sans Pro"/>
                        <a:cs typeface="Source Sans Pro"/>
                        <a:sym typeface="Source Sans Pro"/>
                      </a:endParaRPr>
                    </a:p>
                  </a:txBody>
                  <a:tcPr marL="142432" marR="142432" marT="142432" marB="94946"/>
                </a:tc>
                <a:tc>
                  <a:txBody>
                    <a:bodyPr/>
                    <a:lstStyle/>
                    <a:p>
                      <a:pPr marL="0" lvl="0" indent="0" algn="l" rtl="0">
                        <a:spcBef>
                          <a:spcPts val="0"/>
                        </a:spcBef>
                        <a:spcAft>
                          <a:spcPts val="0"/>
                        </a:spcAft>
                        <a:buNone/>
                      </a:pPr>
                      <a:r>
                        <a:rPr lang="en" sz="1200" dirty="0">
                          <a:sym typeface="Source Sans Pro"/>
                        </a:rPr>
                        <a:t>Kennzahlen (KPIs):</a:t>
                      </a:r>
                      <a:endParaRPr sz="1200" dirty="0">
                        <a:sym typeface="Source Sans Pro"/>
                      </a:endParaRPr>
                    </a:p>
                  </a:txBody>
                  <a:tcPr marL="142432" marR="142432" marT="142432" marB="94946"/>
                </a:tc>
                <a:extLst>
                  <a:ext uri="{0D108BD9-81ED-4DB2-BD59-A6C34878D82A}">
                    <a16:rowId xmlns:a16="http://schemas.microsoft.com/office/drawing/2014/main" val="3136808033"/>
                  </a:ext>
                </a:extLst>
              </a:tr>
            </a:tbl>
          </a:graphicData>
        </a:graphic>
      </p:graphicFrame>
    </p:spTree>
    <p:extLst>
      <p:ext uri="{BB962C8B-B14F-4D97-AF65-F5344CB8AC3E}">
        <p14:creationId xmlns:p14="http://schemas.microsoft.com/office/powerpoint/2010/main" val="25030000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92E3C9-56CE-408E-9E34-9219ED937F29}"/>
              </a:ext>
            </a:extLst>
          </p:cNvPr>
          <p:cNvSpPr>
            <a:spLocks noGrp="1"/>
          </p:cNvSpPr>
          <p:nvPr>
            <p:ph type="title"/>
          </p:nvPr>
        </p:nvSpPr>
        <p:spPr>
          <a:xfrm>
            <a:off x="1008184" y="174032"/>
            <a:ext cx="10175631" cy="1111843"/>
          </a:xfrm>
        </p:spPr>
        <p:txBody>
          <a:bodyPr anchor="ctr">
            <a:normAutofit/>
          </a:bodyPr>
          <a:lstStyle/>
          <a:p>
            <a:r>
              <a:rPr lang="de-DE" sz="3700" dirty="0"/>
              <a:t>Diese Netzwerke führen wir ggf. </a:t>
            </a:r>
            <a:r>
              <a:rPr lang="de-DE" sz="3700" dirty="0">
                <a:highlight>
                  <a:srgbClr val="FFFF00"/>
                </a:highlight>
              </a:rPr>
              <a:t>nicht</a:t>
            </a:r>
            <a:r>
              <a:rPr lang="de-DE" sz="3700" dirty="0"/>
              <a:t> fort</a:t>
            </a:r>
          </a:p>
        </p:txBody>
      </p:sp>
      <p:sp>
        <p:nvSpPr>
          <p:cNvPr id="4" name="Datumsplatzhalter 3">
            <a:extLst>
              <a:ext uri="{FF2B5EF4-FFF2-40B4-BE49-F238E27FC236}">
                <a16:creationId xmlns:a16="http://schemas.microsoft.com/office/drawing/2014/main" id="{0258BD86-E393-4A10-89A9-000C6D2E5B06}"/>
              </a:ext>
            </a:extLst>
          </p:cNvPr>
          <p:cNvSpPr>
            <a:spLocks noGrp="1"/>
          </p:cNvSpPr>
          <p:nvPr>
            <p:ph type="dt" sz="half" idx="10"/>
          </p:nvPr>
        </p:nvSpPr>
        <p:spPr>
          <a:xfrm>
            <a:off x="838200" y="6356350"/>
            <a:ext cx="2743200" cy="365125"/>
          </a:xfrm>
        </p:spPr>
        <p:txBody>
          <a:bodyPr>
            <a:normAutofit/>
          </a:bodyPr>
          <a:lstStyle/>
          <a:p>
            <a:pPr>
              <a:spcAft>
                <a:spcPts val="600"/>
              </a:spcAft>
            </a:pPr>
            <a:fld id="{09C6AA02-C35B-4E8C-A6CC-B0FBE3C6543D}" type="datetime1">
              <a:rPr lang="de-DE" smtClean="0"/>
              <a:pPr>
                <a:spcAft>
                  <a:spcPts val="600"/>
                </a:spcAft>
              </a:pPr>
              <a:t>10.01.2022</a:t>
            </a:fld>
            <a:endParaRPr lang="de-DE"/>
          </a:p>
        </p:txBody>
      </p:sp>
      <p:sp>
        <p:nvSpPr>
          <p:cNvPr id="5" name="Fußzeilenplatzhalter 4">
            <a:extLst>
              <a:ext uri="{FF2B5EF4-FFF2-40B4-BE49-F238E27FC236}">
                <a16:creationId xmlns:a16="http://schemas.microsoft.com/office/drawing/2014/main" id="{DAFFA0A9-DF92-4B95-AC9D-F5FEDE305A20}"/>
              </a:ext>
            </a:extLst>
          </p:cNvPr>
          <p:cNvSpPr>
            <a:spLocks noGrp="1"/>
          </p:cNvSpPr>
          <p:nvPr>
            <p:ph type="ftr" sz="quarter" idx="11"/>
          </p:nvPr>
        </p:nvSpPr>
        <p:spPr>
          <a:xfrm>
            <a:off x="4038600" y="6356350"/>
            <a:ext cx="4114800" cy="365125"/>
          </a:xfrm>
        </p:spPr>
        <p:txBody>
          <a:bodyPr>
            <a:normAutofit/>
          </a:bodyPr>
          <a:lstStyle/>
          <a:p>
            <a:pPr>
              <a:spcAft>
                <a:spcPts val="600"/>
              </a:spcAft>
            </a:pPr>
            <a:r>
              <a:rPr lang="de-DE"/>
              <a:t>Mit ♡ erstellt von der eMBIS Akademie</a:t>
            </a:r>
          </a:p>
        </p:txBody>
      </p:sp>
      <p:sp>
        <p:nvSpPr>
          <p:cNvPr id="6" name="Foliennummernplatzhalter 5">
            <a:extLst>
              <a:ext uri="{FF2B5EF4-FFF2-40B4-BE49-F238E27FC236}">
                <a16:creationId xmlns:a16="http://schemas.microsoft.com/office/drawing/2014/main" id="{85250830-79C2-4CA4-ADF3-982675658A8A}"/>
              </a:ext>
            </a:extLst>
          </p:cNvPr>
          <p:cNvSpPr>
            <a:spLocks noGrp="1"/>
          </p:cNvSpPr>
          <p:nvPr>
            <p:ph type="sldNum" sz="quarter" idx="12"/>
          </p:nvPr>
        </p:nvSpPr>
        <p:spPr>
          <a:xfrm>
            <a:off x="8610600" y="6356350"/>
            <a:ext cx="2743200" cy="365125"/>
          </a:xfrm>
        </p:spPr>
        <p:txBody>
          <a:bodyPr>
            <a:normAutofit/>
          </a:bodyPr>
          <a:lstStyle/>
          <a:p>
            <a:pPr>
              <a:spcAft>
                <a:spcPts val="600"/>
              </a:spcAft>
            </a:pPr>
            <a:fld id="{D1A7C10A-74DE-42A3-B32F-F15583BC9DB5}" type="slidenum">
              <a:rPr lang="de-DE" smtClean="0"/>
              <a:pPr>
                <a:spcAft>
                  <a:spcPts val="600"/>
                </a:spcAft>
              </a:pPr>
              <a:t>18</a:t>
            </a:fld>
            <a:endParaRPr lang="de-DE"/>
          </a:p>
        </p:txBody>
      </p:sp>
      <p:graphicFrame>
        <p:nvGraphicFramePr>
          <p:cNvPr id="8" name="Google Shape;461;p132">
            <a:extLst>
              <a:ext uri="{FF2B5EF4-FFF2-40B4-BE49-F238E27FC236}">
                <a16:creationId xmlns:a16="http://schemas.microsoft.com/office/drawing/2014/main" id="{24A18F37-1C4F-4D65-BB01-93441A006E20}"/>
              </a:ext>
            </a:extLst>
          </p:cNvPr>
          <p:cNvGraphicFramePr/>
          <p:nvPr>
            <p:extLst>
              <p:ext uri="{D42A27DB-BD31-4B8C-83A1-F6EECF244321}">
                <p14:modId xmlns:p14="http://schemas.microsoft.com/office/powerpoint/2010/main" val="3369769074"/>
              </p:ext>
            </p:extLst>
          </p:nvPr>
        </p:nvGraphicFramePr>
        <p:xfrm>
          <a:off x="807382" y="1612527"/>
          <a:ext cx="7529236" cy="4690282"/>
        </p:xfrm>
        <a:graphic>
          <a:graphicData uri="http://schemas.openxmlformats.org/drawingml/2006/table">
            <a:tbl>
              <a:tblPr firstRow="1" bandRow="1">
                <a:tableStyleId>{7DF18680-E054-41AD-8BC1-D1AEF772440D}</a:tableStyleId>
              </a:tblPr>
              <a:tblGrid>
                <a:gridCol w="3764618">
                  <a:extLst>
                    <a:ext uri="{9D8B030D-6E8A-4147-A177-3AD203B41FA5}">
                      <a16:colId xmlns:a16="http://schemas.microsoft.com/office/drawing/2014/main" val="20000"/>
                    </a:ext>
                  </a:extLst>
                </a:gridCol>
                <a:gridCol w="3764618">
                  <a:extLst>
                    <a:ext uri="{9D8B030D-6E8A-4147-A177-3AD203B41FA5}">
                      <a16:colId xmlns:a16="http://schemas.microsoft.com/office/drawing/2014/main" val="20001"/>
                    </a:ext>
                  </a:extLst>
                </a:gridCol>
              </a:tblGrid>
              <a:tr h="625828">
                <a:tc>
                  <a:txBody>
                    <a:bodyPr/>
                    <a:lstStyle/>
                    <a:p>
                      <a:pPr marL="0" lvl="0" indent="0" algn="l" rtl="0">
                        <a:spcBef>
                          <a:spcPts val="0"/>
                        </a:spcBef>
                        <a:spcAft>
                          <a:spcPts val="0"/>
                        </a:spcAft>
                        <a:buNone/>
                      </a:pPr>
                      <a:r>
                        <a:rPr lang="de-DE" sz="2400" b="1" dirty="0">
                          <a:solidFill>
                            <a:srgbClr val="FF0000"/>
                          </a:solidFill>
                          <a:sym typeface="Source Sans Pro"/>
                        </a:rPr>
                        <a:t>Soziales Netzwerk 3</a:t>
                      </a:r>
                      <a:endParaRPr lang="de-DE" sz="2400" b="1" dirty="0">
                        <a:solidFill>
                          <a:srgbClr val="FF0000"/>
                        </a:solidFill>
                        <a:latin typeface="Source Sans Pro"/>
                        <a:ea typeface="Source Sans Pro"/>
                        <a:cs typeface="Source Sans Pro"/>
                        <a:sym typeface="Source Sans Pro"/>
                      </a:endParaRPr>
                    </a:p>
                  </a:txBody>
                  <a:tcPr marL="255440" marR="191566" marT="127720" marB="127720" anchor="ctr"/>
                </a:tc>
                <a:tc>
                  <a:txBody>
                    <a:bodyPr/>
                    <a:lstStyle/>
                    <a:p>
                      <a:pPr marL="0" lvl="0" indent="0" algn="l" rtl="0">
                        <a:spcBef>
                          <a:spcPts val="0"/>
                        </a:spcBef>
                        <a:spcAft>
                          <a:spcPts val="0"/>
                        </a:spcAft>
                        <a:buNone/>
                      </a:pPr>
                      <a:r>
                        <a:rPr lang="de-DE" sz="2400" b="1" dirty="0">
                          <a:solidFill>
                            <a:srgbClr val="FF0000"/>
                          </a:solidFill>
                          <a:sym typeface="Source Sans Pro"/>
                        </a:rPr>
                        <a:t>Soziales Netzwerk 4</a:t>
                      </a:r>
                      <a:endParaRPr lang="de-DE" sz="2400" b="1" dirty="0">
                        <a:solidFill>
                          <a:srgbClr val="FF0000"/>
                        </a:solidFill>
                        <a:latin typeface="Source Sans Pro"/>
                        <a:ea typeface="Source Sans Pro"/>
                        <a:cs typeface="Source Sans Pro"/>
                        <a:sym typeface="Source Sans Pro"/>
                      </a:endParaRPr>
                    </a:p>
                  </a:txBody>
                  <a:tcPr marL="255440" marR="191566" marT="127720" marB="127720" anchor="ctr"/>
                </a:tc>
                <a:extLst>
                  <a:ext uri="{0D108BD9-81ED-4DB2-BD59-A6C34878D82A}">
                    <a16:rowId xmlns:a16="http://schemas.microsoft.com/office/drawing/2014/main" val="10000"/>
                  </a:ext>
                </a:extLst>
              </a:tr>
              <a:tr h="1264427">
                <a:tc>
                  <a:txBody>
                    <a:bodyPr/>
                    <a:lstStyle/>
                    <a:p>
                      <a:pPr marL="0" lvl="0" indent="0" algn="l" rtl="0">
                        <a:spcBef>
                          <a:spcPts val="0"/>
                        </a:spcBef>
                        <a:spcAft>
                          <a:spcPts val="0"/>
                        </a:spcAft>
                        <a:buNone/>
                      </a:pPr>
                      <a:r>
                        <a:rPr lang="en" sz="2100" dirty="0">
                          <a:solidFill>
                            <a:schemeClr val="tx1">
                              <a:lumMod val="75000"/>
                              <a:lumOff val="25000"/>
                            </a:schemeClr>
                          </a:solidFill>
                          <a:sym typeface="Source Sans Pro"/>
                        </a:rPr>
                        <a:t>Folgende Dinge funktionieren nicht:</a:t>
                      </a:r>
                      <a:endParaRPr sz="2100" dirty="0">
                        <a:solidFill>
                          <a:schemeClr val="tx1">
                            <a:lumMod val="75000"/>
                            <a:lumOff val="25000"/>
                          </a:schemeClr>
                        </a:solidFill>
                        <a:latin typeface="Source Sans Pro"/>
                        <a:ea typeface="Source Sans Pro"/>
                        <a:cs typeface="Source Sans Pro"/>
                        <a:sym typeface="Source Sans Pro"/>
                      </a:endParaRPr>
                    </a:p>
                  </a:txBody>
                  <a:tcPr marL="255440" marR="191566" marT="127720" marB="127720"/>
                </a:tc>
                <a:tc>
                  <a:txBody>
                    <a:bodyPr/>
                    <a:lstStyle/>
                    <a:p>
                      <a:pPr marL="0" lvl="0" indent="0" algn="l" rtl="0">
                        <a:spcBef>
                          <a:spcPts val="0"/>
                        </a:spcBef>
                        <a:spcAft>
                          <a:spcPts val="0"/>
                        </a:spcAft>
                        <a:buNone/>
                      </a:pPr>
                      <a:r>
                        <a:rPr lang="de-DE" sz="2100" dirty="0">
                          <a:solidFill>
                            <a:schemeClr val="tx1">
                              <a:lumMod val="75000"/>
                              <a:lumOff val="25000"/>
                            </a:schemeClr>
                          </a:solidFill>
                          <a:sym typeface="Source Sans Pro"/>
                        </a:rPr>
                        <a:t>Folgende Dinge funktionieren nicht:</a:t>
                      </a:r>
                    </a:p>
                    <a:p>
                      <a:pPr marL="0" lvl="0" indent="0" algn="l" rtl="0">
                        <a:spcBef>
                          <a:spcPts val="0"/>
                        </a:spcBef>
                        <a:spcAft>
                          <a:spcPts val="0"/>
                        </a:spcAft>
                        <a:buNone/>
                      </a:pPr>
                      <a:endParaRPr sz="2100" dirty="0">
                        <a:solidFill>
                          <a:schemeClr val="tx1">
                            <a:lumMod val="75000"/>
                            <a:lumOff val="25000"/>
                          </a:schemeClr>
                        </a:solidFill>
                        <a:sym typeface="Source Sans Pro"/>
                      </a:endParaRPr>
                    </a:p>
                    <a:p>
                      <a:pPr marL="0" lvl="0" indent="0" algn="l" rtl="0">
                        <a:spcBef>
                          <a:spcPts val="0"/>
                        </a:spcBef>
                        <a:spcAft>
                          <a:spcPts val="0"/>
                        </a:spcAft>
                        <a:buNone/>
                      </a:pPr>
                      <a:endParaRPr sz="2100" dirty="0">
                        <a:solidFill>
                          <a:schemeClr val="tx1">
                            <a:lumMod val="75000"/>
                            <a:lumOff val="25000"/>
                          </a:schemeClr>
                        </a:solidFill>
                        <a:latin typeface="Source Sans Pro"/>
                        <a:ea typeface="Source Sans Pro"/>
                        <a:cs typeface="Source Sans Pro"/>
                        <a:sym typeface="Source Sans Pro"/>
                      </a:endParaRPr>
                    </a:p>
                  </a:txBody>
                  <a:tcPr marL="255440" marR="191566" marT="127720" marB="127720"/>
                </a:tc>
                <a:extLst>
                  <a:ext uri="{0D108BD9-81ED-4DB2-BD59-A6C34878D82A}">
                    <a16:rowId xmlns:a16="http://schemas.microsoft.com/office/drawing/2014/main" val="10001"/>
                  </a:ext>
                </a:extLst>
              </a:tr>
              <a:tr h="1264427">
                <a:tc>
                  <a:txBody>
                    <a:bodyPr/>
                    <a:lstStyle/>
                    <a:p>
                      <a:pPr marL="0" lvl="0" indent="0" algn="l" rtl="0">
                        <a:spcBef>
                          <a:spcPts val="0"/>
                        </a:spcBef>
                        <a:spcAft>
                          <a:spcPts val="0"/>
                        </a:spcAft>
                        <a:buNone/>
                      </a:pPr>
                      <a:r>
                        <a:rPr lang="de-DE" sz="2100" dirty="0">
                          <a:solidFill>
                            <a:schemeClr val="tx1">
                              <a:lumMod val="75000"/>
                              <a:lumOff val="25000"/>
                            </a:schemeClr>
                          </a:solidFill>
                          <a:sym typeface="Source Sans Pro"/>
                        </a:rPr>
                        <a:t>Mögliche Optimierungen:</a:t>
                      </a:r>
                      <a:endParaRPr sz="2100" dirty="0">
                        <a:solidFill>
                          <a:schemeClr val="tx1">
                            <a:lumMod val="75000"/>
                            <a:lumOff val="25000"/>
                          </a:schemeClr>
                        </a:solidFill>
                        <a:latin typeface="Source Sans Pro"/>
                        <a:ea typeface="Source Sans Pro"/>
                        <a:cs typeface="Source Sans Pro"/>
                        <a:sym typeface="Source Sans Pro"/>
                      </a:endParaRPr>
                    </a:p>
                  </a:txBody>
                  <a:tcPr marL="255440" marR="191566" marT="127720" marB="127720"/>
                </a:tc>
                <a:tc>
                  <a:txBody>
                    <a:bodyPr/>
                    <a:lstStyle/>
                    <a:p>
                      <a:pPr marL="0" lvl="0" indent="0" algn="l" rtl="0">
                        <a:spcBef>
                          <a:spcPts val="0"/>
                        </a:spcBef>
                        <a:spcAft>
                          <a:spcPts val="0"/>
                        </a:spcAft>
                        <a:buNone/>
                      </a:pPr>
                      <a:r>
                        <a:rPr lang="de-DE" sz="2100" dirty="0">
                          <a:solidFill>
                            <a:schemeClr val="tx1">
                              <a:lumMod val="75000"/>
                              <a:lumOff val="25000"/>
                            </a:schemeClr>
                          </a:solidFill>
                          <a:sym typeface="Source Sans Pro"/>
                        </a:rPr>
                        <a:t>Mögliche Optimierungen:</a:t>
                      </a:r>
                      <a:endParaRPr lang="de-DE" sz="2100" dirty="0">
                        <a:solidFill>
                          <a:schemeClr val="tx1">
                            <a:lumMod val="75000"/>
                            <a:lumOff val="25000"/>
                          </a:schemeClr>
                        </a:solidFill>
                        <a:latin typeface="Source Sans Pro"/>
                        <a:ea typeface="Source Sans Pro"/>
                        <a:cs typeface="Source Sans Pro"/>
                        <a:sym typeface="Source Sans Pro"/>
                      </a:endParaRPr>
                    </a:p>
                    <a:p>
                      <a:pPr marL="0" lvl="0" indent="0" algn="l" rtl="0">
                        <a:spcBef>
                          <a:spcPts val="0"/>
                        </a:spcBef>
                        <a:spcAft>
                          <a:spcPts val="0"/>
                        </a:spcAft>
                        <a:buNone/>
                      </a:pPr>
                      <a:endParaRPr sz="2100" dirty="0">
                        <a:solidFill>
                          <a:schemeClr val="tx1">
                            <a:lumMod val="75000"/>
                            <a:lumOff val="25000"/>
                          </a:schemeClr>
                        </a:solidFill>
                        <a:sym typeface="Source Sans Pro"/>
                      </a:endParaRPr>
                    </a:p>
                    <a:p>
                      <a:pPr marL="0" lvl="0" indent="0" algn="l" rtl="0">
                        <a:spcBef>
                          <a:spcPts val="0"/>
                        </a:spcBef>
                        <a:spcAft>
                          <a:spcPts val="0"/>
                        </a:spcAft>
                        <a:buNone/>
                      </a:pPr>
                      <a:endParaRPr sz="2100" dirty="0">
                        <a:solidFill>
                          <a:schemeClr val="tx1">
                            <a:lumMod val="75000"/>
                            <a:lumOff val="25000"/>
                          </a:schemeClr>
                        </a:solidFill>
                        <a:latin typeface="Source Sans Pro"/>
                        <a:ea typeface="Source Sans Pro"/>
                        <a:cs typeface="Source Sans Pro"/>
                        <a:sym typeface="Source Sans Pro"/>
                      </a:endParaRPr>
                    </a:p>
                  </a:txBody>
                  <a:tcPr marL="255440" marR="191566" marT="127720" marB="127720"/>
                </a:tc>
                <a:extLst>
                  <a:ext uri="{0D108BD9-81ED-4DB2-BD59-A6C34878D82A}">
                    <a16:rowId xmlns:a16="http://schemas.microsoft.com/office/drawing/2014/main" val="10002"/>
                  </a:ext>
                </a:extLst>
              </a:tr>
              <a:tr h="1264427">
                <a:tc>
                  <a:txBody>
                    <a:bodyPr/>
                    <a:lstStyle/>
                    <a:p>
                      <a:pPr marL="0" lvl="0" indent="0" algn="l" rtl="0">
                        <a:spcBef>
                          <a:spcPts val="0"/>
                        </a:spcBef>
                        <a:spcAft>
                          <a:spcPts val="0"/>
                        </a:spcAft>
                        <a:buNone/>
                      </a:pPr>
                      <a:r>
                        <a:rPr lang="de-DE" sz="2100" dirty="0">
                          <a:solidFill>
                            <a:schemeClr val="tx1">
                              <a:lumMod val="75000"/>
                              <a:lumOff val="25000"/>
                            </a:schemeClr>
                          </a:solidFill>
                          <a:latin typeface="Source Sans Pro"/>
                          <a:ea typeface="Source Sans Pro"/>
                          <a:cs typeface="Source Sans Pro"/>
                          <a:sym typeface="Source Sans Pro"/>
                        </a:rPr>
                        <a:t>Zeitlimit für ein Stoppen</a:t>
                      </a:r>
                      <a:endParaRPr sz="2100" dirty="0">
                        <a:solidFill>
                          <a:schemeClr val="tx1">
                            <a:lumMod val="75000"/>
                            <a:lumOff val="25000"/>
                          </a:schemeClr>
                        </a:solidFill>
                        <a:latin typeface="Source Sans Pro"/>
                        <a:ea typeface="Source Sans Pro"/>
                        <a:cs typeface="Source Sans Pro"/>
                        <a:sym typeface="Source Sans Pro"/>
                      </a:endParaRPr>
                    </a:p>
                  </a:txBody>
                  <a:tcPr marL="255440" marR="191566" marT="127720" marB="127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100" dirty="0">
                          <a:solidFill>
                            <a:schemeClr val="tx1">
                              <a:lumMod val="75000"/>
                              <a:lumOff val="25000"/>
                            </a:schemeClr>
                          </a:solidFill>
                          <a:latin typeface="Source Sans Pro"/>
                          <a:ea typeface="Source Sans Pro"/>
                          <a:cs typeface="Source Sans Pro"/>
                          <a:sym typeface="Source Sans Pro"/>
                        </a:rPr>
                        <a:t>Zeitlimit für ein Stoppen</a:t>
                      </a:r>
                    </a:p>
                    <a:p>
                      <a:pPr marL="0" lvl="0" indent="0" algn="l" rtl="0">
                        <a:spcBef>
                          <a:spcPts val="0"/>
                        </a:spcBef>
                        <a:spcAft>
                          <a:spcPts val="0"/>
                        </a:spcAft>
                        <a:buNone/>
                      </a:pPr>
                      <a:endParaRPr sz="2100" dirty="0">
                        <a:solidFill>
                          <a:schemeClr val="tx1">
                            <a:lumMod val="75000"/>
                            <a:lumOff val="25000"/>
                          </a:schemeClr>
                        </a:solidFill>
                        <a:latin typeface="Source Sans Pro"/>
                        <a:ea typeface="Source Sans Pro"/>
                        <a:cs typeface="Source Sans Pro"/>
                        <a:sym typeface="Source Sans Pro"/>
                      </a:endParaRPr>
                    </a:p>
                  </a:txBody>
                  <a:tcPr marL="255440" marR="191566" marT="127720" marB="127720"/>
                </a:tc>
                <a:extLst>
                  <a:ext uri="{0D108BD9-81ED-4DB2-BD59-A6C34878D82A}">
                    <a16:rowId xmlns:a16="http://schemas.microsoft.com/office/drawing/2014/main" val="3342868890"/>
                  </a:ext>
                </a:extLst>
              </a:tr>
            </a:tbl>
          </a:graphicData>
        </a:graphic>
      </p:graphicFrame>
    </p:spTree>
    <p:extLst>
      <p:ext uri="{BB962C8B-B14F-4D97-AF65-F5344CB8AC3E}">
        <p14:creationId xmlns:p14="http://schemas.microsoft.com/office/powerpoint/2010/main" val="1679869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6AE5E6-3CA3-4E68-A7A9-732A71BE805E}"/>
              </a:ext>
            </a:extLst>
          </p:cNvPr>
          <p:cNvSpPr>
            <a:spLocks noGrp="1"/>
          </p:cNvSpPr>
          <p:nvPr>
            <p:ph type="ctrTitle"/>
          </p:nvPr>
        </p:nvSpPr>
        <p:spPr>
          <a:xfrm>
            <a:off x="1524000" y="1122363"/>
            <a:ext cx="9163574" cy="2387600"/>
          </a:xfrm>
        </p:spPr>
        <p:txBody>
          <a:bodyPr/>
          <a:lstStyle/>
          <a:p>
            <a:r>
              <a:rPr lang="de-DE" dirty="0"/>
              <a:t>Inhalte planen </a:t>
            </a:r>
            <a:br>
              <a:rPr lang="de-DE" dirty="0"/>
            </a:br>
            <a:r>
              <a:rPr lang="de-DE" dirty="0"/>
              <a:t>(Content-Strategie)</a:t>
            </a:r>
          </a:p>
        </p:txBody>
      </p:sp>
      <p:sp>
        <p:nvSpPr>
          <p:cNvPr id="4" name="Datumsplatzhalter 3">
            <a:extLst>
              <a:ext uri="{FF2B5EF4-FFF2-40B4-BE49-F238E27FC236}">
                <a16:creationId xmlns:a16="http://schemas.microsoft.com/office/drawing/2014/main" id="{111C7A61-D13E-4259-BE9F-71F49BC493D9}"/>
              </a:ext>
            </a:extLst>
          </p:cNvPr>
          <p:cNvSpPr>
            <a:spLocks noGrp="1"/>
          </p:cNvSpPr>
          <p:nvPr>
            <p:ph type="dt" sz="half" idx="10"/>
          </p:nvPr>
        </p:nvSpPr>
        <p:spPr/>
        <p:txBody>
          <a:bodyPr/>
          <a:lstStyle/>
          <a:p>
            <a:fld id="{47057CE6-4CEF-4724-8C17-AD16308761F6}" type="datetime1">
              <a:rPr lang="de-DE" smtClean="0"/>
              <a:t>10.01.2022</a:t>
            </a:fld>
            <a:endParaRPr lang="de-DE"/>
          </a:p>
        </p:txBody>
      </p:sp>
      <p:sp>
        <p:nvSpPr>
          <p:cNvPr id="5" name="Fußzeilenplatzhalter 4">
            <a:extLst>
              <a:ext uri="{FF2B5EF4-FFF2-40B4-BE49-F238E27FC236}">
                <a16:creationId xmlns:a16="http://schemas.microsoft.com/office/drawing/2014/main" id="{4107A4AA-6B58-49E6-8A2C-F8BACCE0D6EA}"/>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DC902AC2-A346-4D27-992B-DAB9CF513AA9}"/>
              </a:ext>
            </a:extLst>
          </p:cNvPr>
          <p:cNvSpPr>
            <a:spLocks noGrp="1"/>
          </p:cNvSpPr>
          <p:nvPr>
            <p:ph type="sldNum" sz="quarter" idx="12"/>
          </p:nvPr>
        </p:nvSpPr>
        <p:spPr/>
        <p:txBody>
          <a:bodyPr/>
          <a:lstStyle/>
          <a:p>
            <a:fld id="{D1A7C10A-74DE-42A3-B32F-F15583BC9DB5}" type="slidenum">
              <a:rPr lang="de-DE" smtClean="0"/>
              <a:t>19</a:t>
            </a:fld>
            <a:endParaRPr lang="de-DE"/>
          </a:p>
        </p:txBody>
      </p:sp>
    </p:spTree>
    <p:extLst>
      <p:ext uri="{BB962C8B-B14F-4D97-AF65-F5344CB8AC3E}">
        <p14:creationId xmlns:p14="http://schemas.microsoft.com/office/powerpoint/2010/main" val="59037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92E3C9-56CE-408E-9E34-9219ED937F29}"/>
              </a:ext>
            </a:extLst>
          </p:cNvPr>
          <p:cNvSpPr>
            <a:spLocks noGrp="1"/>
          </p:cNvSpPr>
          <p:nvPr>
            <p:ph type="title"/>
          </p:nvPr>
        </p:nvSpPr>
        <p:spPr/>
        <p:txBody>
          <a:bodyPr/>
          <a:lstStyle/>
          <a:p>
            <a:r>
              <a:rPr lang="de-DE" dirty="0"/>
              <a:t>Zur Verwendung dieser Präsentation</a:t>
            </a:r>
          </a:p>
        </p:txBody>
      </p:sp>
      <p:sp>
        <p:nvSpPr>
          <p:cNvPr id="3" name="Inhaltsplatzhalter 2">
            <a:extLst>
              <a:ext uri="{FF2B5EF4-FFF2-40B4-BE49-F238E27FC236}">
                <a16:creationId xmlns:a16="http://schemas.microsoft.com/office/drawing/2014/main" id="{84B0CA08-1E5F-403B-A93E-DF85BDEAD604}"/>
              </a:ext>
            </a:extLst>
          </p:cNvPr>
          <p:cNvSpPr>
            <a:spLocks noGrp="1"/>
          </p:cNvSpPr>
          <p:nvPr>
            <p:ph idx="1"/>
          </p:nvPr>
        </p:nvSpPr>
        <p:spPr>
          <a:xfrm>
            <a:off x="838200" y="1825624"/>
            <a:ext cx="10515600" cy="4530725"/>
          </a:xfrm>
        </p:spPr>
        <p:txBody>
          <a:bodyPr>
            <a:normAutofit fontScale="92500" lnSpcReduction="10000"/>
          </a:bodyPr>
          <a:lstStyle/>
          <a:p>
            <a:r>
              <a:rPr lang="de-DE" dirty="0"/>
              <a:t>Diese Arbeitsvorlage soll eine kompakte Hilfestellung bei der Entwicklung Ihrer Social Media Strategie sein. Es geht darum die </a:t>
            </a:r>
            <a:r>
              <a:rPr lang="de-DE" b="1" dirty="0"/>
              <a:t>wichtigsten Punkte strukturiert abzuarbeiten, </a:t>
            </a:r>
            <a:r>
              <a:rPr lang="de-DE" dirty="0"/>
              <a:t>um dann </a:t>
            </a:r>
            <a:r>
              <a:rPr lang="de-DE" b="1" dirty="0"/>
              <a:t>eine fundierte Basis </a:t>
            </a:r>
            <a:r>
              <a:rPr lang="de-DE" dirty="0"/>
              <a:t>für die </a:t>
            </a:r>
            <a:r>
              <a:rPr lang="de-DE" b="1" dirty="0"/>
              <a:t>fortlaufende Strategie </a:t>
            </a:r>
            <a:r>
              <a:rPr lang="de-DE" dirty="0"/>
              <a:t>im </a:t>
            </a:r>
            <a:r>
              <a:rPr lang="de-DE" b="1" dirty="0"/>
              <a:t>Social Web </a:t>
            </a:r>
            <a:r>
              <a:rPr lang="de-DE" dirty="0"/>
              <a:t>zu haben. </a:t>
            </a:r>
          </a:p>
          <a:p>
            <a:r>
              <a:rPr lang="de-DE" dirty="0"/>
              <a:t>Die Präsentation wurde erstellt, um Ihnen die Arbeit zu erleichtern.</a:t>
            </a:r>
          </a:p>
          <a:p>
            <a:endParaRPr lang="de-DE" dirty="0"/>
          </a:p>
          <a:p>
            <a:r>
              <a:rPr lang="de-DE" dirty="0"/>
              <a:t>Sie dürfen sie </a:t>
            </a:r>
          </a:p>
          <a:p>
            <a:pPr marL="457200" indent="-457200">
              <a:buFont typeface="Wingdings" panose="05000000000000000000" pitchFamily="2" charset="2"/>
              <a:buChar char="ü"/>
            </a:pPr>
            <a:r>
              <a:rPr lang="de-DE" dirty="0"/>
              <a:t>frei für Ihre Arbeit in den Teams nutzen</a:t>
            </a:r>
          </a:p>
          <a:p>
            <a:pPr marL="457200" indent="-457200">
              <a:buFont typeface="Wingdings" panose="05000000000000000000" pitchFamily="2" charset="2"/>
              <a:buChar char="ü"/>
            </a:pPr>
            <a:r>
              <a:rPr lang="de-DE" dirty="0"/>
              <a:t>an Mitglieder Ihres Teams und Partner senden</a:t>
            </a:r>
          </a:p>
          <a:p>
            <a:endParaRPr lang="de-DE" dirty="0"/>
          </a:p>
          <a:p>
            <a:r>
              <a:rPr lang="de-DE" dirty="0"/>
              <a:t>Sie dürfen sie nicht</a:t>
            </a:r>
          </a:p>
          <a:p>
            <a:pPr marL="457200" indent="-457200">
              <a:buFont typeface="Wingdings" panose="05000000000000000000" pitchFamily="2" charset="2"/>
              <a:buChar char="§"/>
            </a:pPr>
            <a:r>
              <a:rPr lang="de-DE" dirty="0"/>
              <a:t>im Internet oder anderen Medien veröffentlichen</a:t>
            </a:r>
          </a:p>
          <a:p>
            <a:pPr marL="457200" indent="-457200">
              <a:buFont typeface="Wingdings" panose="05000000000000000000" pitchFamily="2" charset="2"/>
              <a:buChar char="§"/>
            </a:pPr>
            <a:r>
              <a:rPr lang="de-DE" dirty="0"/>
              <a:t>auf Social-Media-Kanälen teilen</a:t>
            </a:r>
          </a:p>
          <a:p>
            <a:endParaRPr lang="de-DE" dirty="0"/>
          </a:p>
        </p:txBody>
      </p:sp>
      <p:sp>
        <p:nvSpPr>
          <p:cNvPr id="4" name="Datumsplatzhalter 3">
            <a:extLst>
              <a:ext uri="{FF2B5EF4-FFF2-40B4-BE49-F238E27FC236}">
                <a16:creationId xmlns:a16="http://schemas.microsoft.com/office/drawing/2014/main" id="{0258BD86-E393-4A10-89A9-000C6D2E5B06}"/>
              </a:ext>
            </a:extLst>
          </p:cNvPr>
          <p:cNvSpPr>
            <a:spLocks noGrp="1"/>
          </p:cNvSpPr>
          <p:nvPr>
            <p:ph type="dt" sz="half" idx="10"/>
          </p:nvPr>
        </p:nvSpPr>
        <p:spPr/>
        <p:txBody>
          <a:bodyPr/>
          <a:lstStyle/>
          <a:p>
            <a:fld id="{09C6AA02-C35B-4E8C-A6CC-B0FBE3C6543D}" type="datetime1">
              <a:rPr lang="de-DE" smtClean="0"/>
              <a:t>10.01.2022</a:t>
            </a:fld>
            <a:endParaRPr lang="de-DE"/>
          </a:p>
        </p:txBody>
      </p:sp>
      <p:sp>
        <p:nvSpPr>
          <p:cNvPr id="5" name="Fußzeilenplatzhalter 4">
            <a:extLst>
              <a:ext uri="{FF2B5EF4-FFF2-40B4-BE49-F238E27FC236}">
                <a16:creationId xmlns:a16="http://schemas.microsoft.com/office/drawing/2014/main" id="{DAFFA0A9-DF92-4B95-AC9D-F5FEDE305A20}"/>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85250830-79C2-4CA4-ADF3-982675658A8A}"/>
              </a:ext>
            </a:extLst>
          </p:cNvPr>
          <p:cNvSpPr>
            <a:spLocks noGrp="1"/>
          </p:cNvSpPr>
          <p:nvPr>
            <p:ph type="sldNum" sz="quarter" idx="12"/>
          </p:nvPr>
        </p:nvSpPr>
        <p:spPr/>
        <p:txBody>
          <a:bodyPr/>
          <a:lstStyle/>
          <a:p>
            <a:fld id="{D1A7C10A-74DE-42A3-B32F-F15583BC9DB5}" type="slidenum">
              <a:rPr lang="de-DE" smtClean="0"/>
              <a:t>2</a:t>
            </a:fld>
            <a:endParaRPr lang="de-DE"/>
          </a:p>
        </p:txBody>
      </p:sp>
    </p:spTree>
    <p:extLst>
      <p:ext uri="{BB962C8B-B14F-4D97-AF65-F5344CB8AC3E}">
        <p14:creationId xmlns:p14="http://schemas.microsoft.com/office/powerpoint/2010/main" val="34917583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92E3C9-56CE-408E-9E34-9219ED937F29}"/>
              </a:ext>
            </a:extLst>
          </p:cNvPr>
          <p:cNvSpPr>
            <a:spLocks noGrp="1"/>
          </p:cNvSpPr>
          <p:nvPr>
            <p:ph type="title"/>
          </p:nvPr>
        </p:nvSpPr>
        <p:spPr>
          <a:xfrm>
            <a:off x="838200" y="365126"/>
            <a:ext cx="10515600" cy="1304284"/>
          </a:xfrm>
        </p:spPr>
        <p:txBody>
          <a:bodyPr vert="horz" lIns="91440" tIns="45720" rIns="91440" bIns="45720" rtlCol="0" anchor="ctr">
            <a:normAutofit/>
          </a:bodyPr>
          <a:lstStyle/>
          <a:p>
            <a:r>
              <a:rPr lang="de-DE" sz="3700" dirty="0"/>
              <a:t>Content-Plan und -Strategie</a:t>
            </a:r>
          </a:p>
        </p:txBody>
      </p:sp>
      <p:sp>
        <p:nvSpPr>
          <p:cNvPr id="3" name="Inhaltsplatzhalter 2">
            <a:extLst>
              <a:ext uri="{FF2B5EF4-FFF2-40B4-BE49-F238E27FC236}">
                <a16:creationId xmlns:a16="http://schemas.microsoft.com/office/drawing/2014/main" id="{84B0CA08-1E5F-403B-A93E-DF85BDEAD604}"/>
              </a:ext>
            </a:extLst>
          </p:cNvPr>
          <p:cNvSpPr>
            <a:spLocks noGrp="1"/>
          </p:cNvSpPr>
          <p:nvPr>
            <p:ph idx="1"/>
          </p:nvPr>
        </p:nvSpPr>
        <p:spPr>
          <a:xfrm>
            <a:off x="684376" y="1747517"/>
            <a:ext cx="10515600" cy="4530725"/>
          </a:xfrm>
        </p:spPr>
        <p:txBody>
          <a:bodyPr>
            <a:normAutofit/>
          </a:bodyPr>
          <a:lstStyle/>
          <a:p>
            <a:pPr marL="139700">
              <a:lnSpc>
                <a:spcPct val="125000"/>
              </a:lnSpc>
              <a:spcBef>
                <a:spcPts val="0"/>
              </a:spcBef>
              <a:buClr>
                <a:srgbClr val="143059"/>
              </a:buClr>
              <a:buSzPts val="1400"/>
            </a:pPr>
            <a:r>
              <a:rPr lang="de-DE" sz="2000" dirty="0">
                <a:sym typeface="Source Sans Pro"/>
              </a:rPr>
              <a:t>Einen Content-Plan und eine Content-Strategie zu entwickeln ist eine komplexe Angelegenheit. Im  eMBIS Campus stehen hierzu einige Hilfestellungen für Sie bereit:</a:t>
            </a:r>
          </a:p>
          <a:p>
            <a:pPr marL="139700">
              <a:lnSpc>
                <a:spcPct val="125000"/>
              </a:lnSpc>
              <a:spcBef>
                <a:spcPts val="0"/>
              </a:spcBef>
              <a:buClr>
                <a:srgbClr val="143059"/>
              </a:buClr>
              <a:buSzPts val="1400"/>
            </a:pPr>
            <a:endParaRPr lang="de-DE" sz="2000" dirty="0">
              <a:sym typeface="Source Sans Pro"/>
            </a:endParaRPr>
          </a:p>
          <a:p>
            <a:pPr marL="482600" indent="-342900">
              <a:lnSpc>
                <a:spcPct val="125000"/>
              </a:lnSpc>
              <a:spcBef>
                <a:spcPts val="0"/>
              </a:spcBef>
              <a:buClr>
                <a:srgbClr val="143059"/>
              </a:buClr>
              <a:buSzPts val="1400"/>
              <a:buFont typeface="Arial" panose="020B0604020202020204" pitchFamily="34" charset="0"/>
              <a:buChar char="•"/>
            </a:pPr>
            <a:r>
              <a:rPr lang="de-DE" sz="2000" u="sng" dirty="0">
                <a:solidFill>
                  <a:schemeClr val="accent1">
                    <a:lumMod val="60000"/>
                    <a:lumOff val="40000"/>
                  </a:schemeClr>
                </a:solidFill>
                <a:sym typeface="Source Sans Pro"/>
              </a:rPr>
              <a:t>Leitfaden Content Marketing</a:t>
            </a:r>
          </a:p>
          <a:p>
            <a:pPr marL="482600" indent="-342900">
              <a:lnSpc>
                <a:spcPct val="125000"/>
              </a:lnSpc>
              <a:spcBef>
                <a:spcPts val="0"/>
              </a:spcBef>
              <a:buClr>
                <a:srgbClr val="143059"/>
              </a:buClr>
              <a:buSzPts val="1400"/>
              <a:buFont typeface="Arial" panose="020B0604020202020204" pitchFamily="34" charset="0"/>
              <a:buChar char="•"/>
            </a:pPr>
            <a:r>
              <a:rPr lang="de-DE" sz="2000" u="sng" dirty="0">
                <a:solidFill>
                  <a:schemeClr val="accent1">
                    <a:lumMod val="60000"/>
                    <a:lumOff val="40000"/>
                  </a:schemeClr>
                </a:solidFill>
                <a:sym typeface="Source Sans Pro"/>
              </a:rPr>
              <a:t>Arbeitsvorlage Redaktionsplan</a:t>
            </a:r>
          </a:p>
          <a:p>
            <a:pPr marL="482600" indent="-342900">
              <a:lnSpc>
                <a:spcPct val="125000"/>
              </a:lnSpc>
              <a:spcBef>
                <a:spcPts val="0"/>
              </a:spcBef>
              <a:buClr>
                <a:srgbClr val="143059"/>
              </a:buClr>
              <a:buSzPts val="1400"/>
              <a:buFont typeface="Arial" panose="020B0604020202020204" pitchFamily="34" charset="0"/>
              <a:buChar char="•"/>
            </a:pPr>
            <a:r>
              <a:rPr lang="de-DE" sz="2000" u="sng" dirty="0">
                <a:solidFill>
                  <a:schemeClr val="accent1">
                    <a:lumMod val="60000"/>
                    <a:lumOff val="40000"/>
                  </a:schemeClr>
                </a:solidFill>
                <a:sym typeface="Source Sans Pro"/>
              </a:rPr>
              <a:t>Themenideen für Social Media</a:t>
            </a:r>
          </a:p>
        </p:txBody>
      </p:sp>
      <p:sp>
        <p:nvSpPr>
          <p:cNvPr id="4" name="Datumsplatzhalter 3">
            <a:extLst>
              <a:ext uri="{FF2B5EF4-FFF2-40B4-BE49-F238E27FC236}">
                <a16:creationId xmlns:a16="http://schemas.microsoft.com/office/drawing/2014/main" id="{0258BD86-E393-4A10-89A9-000C6D2E5B06}"/>
              </a:ext>
            </a:extLst>
          </p:cNvPr>
          <p:cNvSpPr>
            <a:spLocks noGrp="1"/>
          </p:cNvSpPr>
          <p:nvPr>
            <p:ph type="dt" sz="half" idx="10"/>
          </p:nvPr>
        </p:nvSpPr>
        <p:spPr/>
        <p:txBody>
          <a:bodyPr/>
          <a:lstStyle/>
          <a:p>
            <a:fld id="{09C6AA02-C35B-4E8C-A6CC-B0FBE3C6543D}" type="datetime1">
              <a:rPr lang="de-DE" smtClean="0"/>
              <a:t>10.01.2022</a:t>
            </a:fld>
            <a:endParaRPr lang="de-DE"/>
          </a:p>
        </p:txBody>
      </p:sp>
      <p:sp>
        <p:nvSpPr>
          <p:cNvPr id="5" name="Fußzeilenplatzhalter 4">
            <a:extLst>
              <a:ext uri="{FF2B5EF4-FFF2-40B4-BE49-F238E27FC236}">
                <a16:creationId xmlns:a16="http://schemas.microsoft.com/office/drawing/2014/main" id="{DAFFA0A9-DF92-4B95-AC9D-F5FEDE305A20}"/>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85250830-79C2-4CA4-ADF3-982675658A8A}"/>
              </a:ext>
            </a:extLst>
          </p:cNvPr>
          <p:cNvSpPr>
            <a:spLocks noGrp="1"/>
          </p:cNvSpPr>
          <p:nvPr>
            <p:ph type="sldNum" sz="quarter" idx="12"/>
          </p:nvPr>
        </p:nvSpPr>
        <p:spPr/>
        <p:txBody>
          <a:bodyPr/>
          <a:lstStyle/>
          <a:p>
            <a:fld id="{D1A7C10A-74DE-42A3-B32F-F15583BC9DB5}" type="slidenum">
              <a:rPr lang="de-DE" smtClean="0"/>
              <a:t>20</a:t>
            </a:fld>
            <a:endParaRPr lang="de-DE"/>
          </a:p>
        </p:txBody>
      </p:sp>
    </p:spTree>
    <p:extLst>
      <p:ext uri="{BB962C8B-B14F-4D97-AF65-F5344CB8AC3E}">
        <p14:creationId xmlns:p14="http://schemas.microsoft.com/office/powerpoint/2010/main" val="40079656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6AE5E6-3CA3-4E68-A7A9-732A71BE805E}"/>
              </a:ext>
            </a:extLst>
          </p:cNvPr>
          <p:cNvSpPr>
            <a:spLocks noGrp="1"/>
          </p:cNvSpPr>
          <p:nvPr>
            <p:ph type="ctrTitle"/>
          </p:nvPr>
        </p:nvSpPr>
        <p:spPr>
          <a:xfrm>
            <a:off x="1524000" y="1122363"/>
            <a:ext cx="9163574" cy="2387600"/>
          </a:xfrm>
        </p:spPr>
        <p:txBody>
          <a:bodyPr/>
          <a:lstStyle/>
          <a:p>
            <a:r>
              <a:rPr lang="de-DE" dirty="0"/>
              <a:t>Next </a:t>
            </a:r>
            <a:r>
              <a:rPr lang="de-DE" dirty="0" err="1"/>
              <a:t>steps</a:t>
            </a:r>
            <a:endParaRPr lang="de-DE" dirty="0"/>
          </a:p>
        </p:txBody>
      </p:sp>
      <p:sp>
        <p:nvSpPr>
          <p:cNvPr id="4" name="Datumsplatzhalter 3">
            <a:extLst>
              <a:ext uri="{FF2B5EF4-FFF2-40B4-BE49-F238E27FC236}">
                <a16:creationId xmlns:a16="http://schemas.microsoft.com/office/drawing/2014/main" id="{111C7A61-D13E-4259-BE9F-71F49BC493D9}"/>
              </a:ext>
            </a:extLst>
          </p:cNvPr>
          <p:cNvSpPr>
            <a:spLocks noGrp="1"/>
          </p:cNvSpPr>
          <p:nvPr>
            <p:ph type="dt" sz="half" idx="10"/>
          </p:nvPr>
        </p:nvSpPr>
        <p:spPr/>
        <p:txBody>
          <a:bodyPr/>
          <a:lstStyle/>
          <a:p>
            <a:fld id="{47057CE6-4CEF-4724-8C17-AD16308761F6}" type="datetime1">
              <a:rPr lang="de-DE" smtClean="0"/>
              <a:t>10.01.2022</a:t>
            </a:fld>
            <a:endParaRPr lang="de-DE"/>
          </a:p>
        </p:txBody>
      </p:sp>
      <p:sp>
        <p:nvSpPr>
          <p:cNvPr id="5" name="Fußzeilenplatzhalter 4">
            <a:extLst>
              <a:ext uri="{FF2B5EF4-FFF2-40B4-BE49-F238E27FC236}">
                <a16:creationId xmlns:a16="http://schemas.microsoft.com/office/drawing/2014/main" id="{4107A4AA-6B58-49E6-8A2C-F8BACCE0D6EA}"/>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DC902AC2-A346-4D27-992B-DAB9CF513AA9}"/>
              </a:ext>
            </a:extLst>
          </p:cNvPr>
          <p:cNvSpPr>
            <a:spLocks noGrp="1"/>
          </p:cNvSpPr>
          <p:nvPr>
            <p:ph type="sldNum" sz="quarter" idx="12"/>
          </p:nvPr>
        </p:nvSpPr>
        <p:spPr/>
        <p:txBody>
          <a:bodyPr/>
          <a:lstStyle/>
          <a:p>
            <a:fld id="{D1A7C10A-74DE-42A3-B32F-F15583BC9DB5}" type="slidenum">
              <a:rPr lang="de-DE" smtClean="0"/>
              <a:t>21</a:t>
            </a:fld>
            <a:endParaRPr lang="de-DE"/>
          </a:p>
        </p:txBody>
      </p:sp>
    </p:spTree>
    <p:extLst>
      <p:ext uri="{BB962C8B-B14F-4D97-AF65-F5344CB8AC3E}">
        <p14:creationId xmlns:p14="http://schemas.microsoft.com/office/powerpoint/2010/main" val="28135393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92E3C9-56CE-408E-9E34-9219ED937F29}"/>
              </a:ext>
            </a:extLst>
          </p:cNvPr>
          <p:cNvSpPr>
            <a:spLocks noGrp="1"/>
          </p:cNvSpPr>
          <p:nvPr>
            <p:ph type="title"/>
          </p:nvPr>
        </p:nvSpPr>
        <p:spPr>
          <a:xfrm>
            <a:off x="1008184" y="174032"/>
            <a:ext cx="10175631" cy="1111843"/>
          </a:xfrm>
        </p:spPr>
        <p:txBody>
          <a:bodyPr vert="horz" lIns="91440" tIns="45720" rIns="91440" bIns="45720" rtlCol="0" anchor="ctr">
            <a:normAutofit/>
          </a:bodyPr>
          <a:lstStyle/>
          <a:p>
            <a:r>
              <a:rPr lang="de-DE" sz="3700" dirty="0"/>
              <a:t>Next </a:t>
            </a:r>
            <a:r>
              <a:rPr lang="de-DE" sz="3700" dirty="0" err="1"/>
              <a:t>steps</a:t>
            </a:r>
            <a:endParaRPr lang="de-DE" sz="3700" dirty="0"/>
          </a:p>
        </p:txBody>
      </p:sp>
      <p:sp>
        <p:nvSpPr>
          <p:cNvPr id="4" name="Datumsplatzhalter 3">
            <a:extLst>
              <a:ext uri="{FF2B5EF4-FFF2-40B4-BE49-F238E27FC236}">
                <a16:creationId xmlns:a16="http://schemas.microsoft.com/office/drawing/2014/main" id="{0258BD86-E393-4A10-89A9-000C6D2E5B06}"/>
              </a:ext>
            </a:extLst>
          </p:cNvPr>
          <p:cNvSpPr>
            <a:spLocks noGrp="1"/>
          </p:cNvSpPr>
          <p:nvPr>
            <p:ph type="dt" sz="half" idx="10"/>
          </p:nvPr>
        </p:nvSpPr>
        <p:spPr>
          <a:xfrm>
            <a:off x="838200" y="6356350"/>
            <a:ext cx="2743200" cy="365125"/>
          </a:xfrm>
        </p:spPr>
        <p:txBody>
          <a:bodyPr>
            <a:normAutofit/>
          </a:bodyPr>
          <a:lstStyle/>
          <a:p>
            <a:pPr>
              <a:spcAft>
                <a:spcPts val="600"/>
              </a:spcAft>
            </a:pPr>
            <a:fld id="{09C6AA02-C35B-4E8C-A6CC-B0FBE3C6543D}" type="datetime1">
              <a:rPr lang="de-DE" smtClean="0"/>
              <a:pPr>
                <a:spcAft>
                  <a:spcPts val="600"/>
                </a:spcAft>
              </a:pPr>
              <a:t>10.01.2022</a:t>
            </a:fld>
            <a:endParaRPr lang="de-DE"/>
          </a:p>
        </p:txBody>
      </p:sp>
      <p:sp>
        <p:nvSpPr>
          <p:cNvPr id="5" name="Fußzeilenplatzhalter 4">
            <a:extLst>
              <a:ext uri="{FF2B5EF4-FFF2-40B4-BE49-F238E27FC236}">
                <a16:creationId xmlns:a16="http://schemas.microsoft.com/office/drawing/2014/main" id="{DAFFA0A9-DF92-4B95-AC9D-F5FEDE305A20}"/>
              </a:ext>
            </a:extLst>
          </p:cNvPr>
          <p:cNvSpPr>
            <a:spLocks noGrp="1"/>
          </p:cNvSpPr>
          <p:nvPr>
            <p:ph type="ftr" sz="quarter" idx="11"/>
          </p:nvPr>
        </p:nvSpPr>
        <p:spPr>
          <a:xfrm>
            <a:off x="4038600" y="6356350"/>
            <a:ext cx="4114800" cy="365125"/>
          </a:xfrm>
        </p:spPr>
        <p:txBody>
          <a:bodyPr>
            <a:normAutofit/>
          </a:bodyPr>
          <a:lstStyle/>
          <a:p>
            <a:pPr>
              <a:spcAft>
                <a:spcPts val="600"/>
              </a:spcAft>
            </a:pPr>
            <a:r>
              <a:rPr lang="de-DE"/>
              <a:t>Mit ♡ erstellt von der eMBIS Akademie</a:t>
            </a:r>
          </a:p>
        </p:txBody>
      </p:sp>
      <p:sp>
        <p:nvSpPr>
          <p:cNvPr id="6" name="Foliennummernplatzhalter 5">
            <a:extLst>
              <a:ext uri="{FF2B5EF4-FFF2-40B4-BE49-F238E27FC236}">
                <a16:creationId xmlns:a16="http://schemas.microsoft.com/office/drawing/2014/main" id="{85250830-79C2-4CA4-ADF3-982675658A8A}"/>
              </a:ext>
            </a:extLst>
          </p:cNvPr>
          <p:cNvSpPr>
            <a:spLocks noGrp="1"/>
          </p:cNvSpPr>
          <p:nvPr>
            <p:ph type="sldNum" sz="quarter" idx="12"/>
          </p:nvPr>
        </p:nvSpPr>
        <p:spPr>
          <a:xfrm>
            <a:off x="8610600" y="6356350"/>
            <a:ext cx="2743200" cy="365125"/>
          </a:xfrm>
        </p:spPr>
        <p:txBody>
          <a:bodyPr>
            <a:normAutofit/>
          </a:bodyPr>
          <a:lstStyle/>
          <a:p>
            <a:pPr>
              <a:spcAft>
                <a:spcPts val="600"/>
              </a:spcAft>
            </a:pPr>
            <a:fld id="{D1A7C10A-74DE-42A3-B32F-F15583BC9DB5}" type="slidenum">
              <a:rPr lang="de-DE" smtClean="0"/>
              <a:pPr>
                <a:spcAft>
                  <a:spcPts val="600"/>
                </a:spcAft>
              </a:pPr>
              <a:t>22</a:t>
            </a:fld>
            <a:endParaRPr lang="de-DE"/>
          </a:p>
        </p:txBody>
      </p:sp>
      <p:graphicFrame>
        <p:nvGraphicFramePr>
          <p:cNvPr id="8" name="Google Shape;520;p142">
            <a:extLst>
              <a:ext uri="{FF2B5EF4-FFF2-40B4-BE49-F238E27FC236}">
                <a16:creationId xmlns:a16="http://schemas.microsoft.com/office/drawing/2014/main" id="{5B5FF324-9E0D-4F59-A066-82A239E7BEF2}"/>
              </a:ext>
            </a:extLst>
          </p:cNvPr>
          <p:cNvGraphicFramePr/>
          <p:nvPr>
            <p:extLst>
              <p:ext uri="{D42A27DB-BD31-4B8C-83A1-F6EECF244321}">
                <p14:modId xmlns:p14="http://schemas.microsoft.com/office/powerpoint/2010/main" val="3425978616"/>
              </p:ext>
            </p:extLst>
          </p:nvPr>
        </p:nvGraphicFramePr>
        <p:xfrm>
          <a:off x="1053624" y="1788696"/>
          <a:ext cx="7551336" cy="3856859"/>
        </p:xfrm>
        <a:graphic>
          <a:graphicData uri="http://schemas.openxmlformats.org/drawingml/2006/table">
            <a:tbl>
              <a:tblPr firstRow="1" bandRow="1">
                <a:tableStyleId>{7DF18680-E054-41AD-8BC1-D1AEF772440D}</a:tableStyleId>
              </a:tblPr>
              <a:tblGrid>
                <a:gridCol w="4341043">
                  <a:extLst>
                    <a:ext uri="{9D8B030D-6E8A-4147-A177-3AD203B41FA5}">
                      <a16:colId xmlns:a16="http://schemas.microsoft.com/office/drawing/2014/main" val="20000"/>
                    </a:ext>
                  </a:extLst>
                </a:gridCol>
                <a:gridCol w="3210293">
                  <a:extLst>
                    <a:ext uri="{9D8B030D-6E8A-4147-A177-3AD203B41FA5}">
                      <a16:colId xmlns:a16="http://schemas.microsoft.com/office/drawing/2014/main" val="20001"/>
                    </a:ext>
                  </a:extLst>
                </a:gridCol>
              </a:tblGrid>
              <a:tr h="549517">
                <a:tc>
                  <a:txBody>
                    <a:bodyPr/>
                    <a:lstStyle/>
                    <a:p>
                      <a:pPr marL="0" lvl="0" indent="0" algn="l" rtl="0">
                        <a:spcBef>
                          <a:spcPts val="0"/>
                        </a:spcBef>
                        <a:spcAft>
                          <a:spcPts val="0"/>
                        </a:spcAft>
                        <a:buNone/>
                      </a:pPr>
                      <a:r>
                        <a:rPr lang="en" sz="1500" b="1" dirty="0">
                          <a:solidFill>
                            <a:srgbClr val="143059"/>
                          </a:solidFill>
                          <a:latin typeface="Source Sans Pro"/>
                          <a:ea typeface="Source Sans Pro"/>
                          <a:cs typeface="Source Sans Pro"/>
                          <a:sym typeface="Source Sans Pro"/>
                        </a:rPr>
                        <a:t>Aufgaben</a:t>
                      </a:r>
                      <a:endParaRPr sz="1500" b="1" dirty="0">
                        <a:solidFill>
                          <a:srgbClr val="143059"/>
                        </a:solidFill>
                        <a:latin typeface="Source Sans Pro"/>
                        <a:ea typeface="Source Sans Pro"/>
                        <a:cs typeface="Source Sans Pro"/>
                        <a:sym typeface="Source Sans Pro"/>
                      </a:endParaRPr>
                    </a:p>
                  </a:txBody>
                  <a:tcPr marL="152642" marR="152642" marT="101752" marB="101752" anchor="ctr"/>
                </a:tc>
                <a:tc>
                  <a:txBody>
                    <a:bodyPr/>
                    <a:lstStyle/>
                    <a:p>
                      <a:pPr marL="0" lvl="0" indent="0" algn="l" rtl="0">
                        <a:spcBef>
                          <a:spcPts val="0"/>
                        </a:spcBef>
                        <a:spcAft>
                          <a:spcPts val="0"/>
                        </a:spcAft>
                        <a:buNone/>
                      </a:pPr>
                      <a:r>
                        <a:rPr lang="en" sz="1500" b="1" dirty="0">
                          <a:solidFill>
                            <a:srgbClr val="143059"/>
                          </a:solidFill>
                          <a:sym typeface="Source Sans Pro"/>
                        </a:rPr>
                        <a:t>Timeline</a:t>
                      </a:r>
                      <a:endParaRPr sz="1500" b="1" dirty="0">
                        <a:solidFill>
                          <a:srgbClr val="143059"/>
                        </a:solidFill>
                        <a:latin typeface="Source Sans Pro"/>
                        <a:ea typeface="Source Sans Pro"/>
                        <a:cs typeface="Source Sans Pro"/>
                        <a:sym typeface="Source Sans Pro"/>
                      </a:endParaRPr>
                    </a:p>
                  </a:txBody>
                  <a:tcPr marL="152642" marR="152642" marT="101752" marB="101752" anchor="ctr"/>
                </a:tc>
                <a:extLst>
                  <a:ext uri="{0D108BD9-81ED-4DB2-BD59-A6C34878D82A}">
                    <a16:rowId xmlns:a16="http://schemas.microsoft.com/office/drawing/2014/main" val="10000"/>
                  </a:ext>
                </a:extLst>
              </a:tr>
              <a:tr h="498638">
                <a:tc>
                  <a:txBody>
                    <a:bodyPr/>
                    <a:lstStyle/>
                    <a:p>
                      <a:pPr marL="0" lvl="0" indent="0" algn="l" rtl="0">
                        <a:spcBef>
                          <a:spcPts val="0"/>
                        </a:spcBef>
                        <a:spcAft>
                          <a:spcPts val="0"/>
                        </a:spcAft>
                        <a:buNone/>
                      </a:pPr>
                      <a:r>
                        <a:rPr lang="en" sz="1300" dirty="0">
                          <a:sym typeface="Source Sans Pro"/>
                        </a:rPr>
                        <a:t>Anpassung der Strategie </a:t>
                      </a:r>
                      <a:endParaRPr sz="1300" dirty="0">
                        <a:latin typeface="Source Sans Pro"/>
                        <a:ea typeface="Source Sans Pro"/>
                        <a:cs typeface="Source Sans Pro"/>
                        <a:sym typeface="Source Sans Pro"/>
                      </a:endParaRPr>
                    </a:p>
                  </a:txBody>
                  <a:tcPr marL="152642" marR="152642" marT="152642" marB="101752"/>
                </a:tc>
                <a:tc>
                  <a:txBody>
                    <a:bodyPr/>
                    <a:lstStyle/>
                    <a:p>
                      <a:pPr marL="0" lvl="0" indent="0" algn="l" rtl="0">
                        <a:spcBef>
                          <a:spcPts val="0"/>
                        </a:spcBef>
                        <a:spcAft>
                          <a:spcPts val="0"/>
                        </a:spcAft>
                        <a:buNone/>
                      </a:pPr>
                      <a:r>
                        <a:rPr lang="en" sz="1300">
                          <a:sym typeface="Source Sans Pro"/>
                        </a:rPr>
                        <a:t>[Datum]</a:t>
                      </a:r>
                      <a:endParaRPr sz="1300">
                        <a:latin typeface="Source Sans Pro"/>
                        <a:ea typeface="Source Sans Pro"/>
                        <a:cs typeface="Source Sans Pro"/>
                        <a:sym typeface="Source Sans Pro"/>
                      </a:endParaRPr>
                    </a:p>
                  </a:txBody>
                  <a:tcPr marL="152642" marR="152642" marT="152642" marB="101752"/>
                </a:tc>
                <a:extLst>
                  <a:ext uri="{0D108BD9-81ED-4DB2-BD59-A6C34878D82A}">
                    <a16:rowId xmlns:a16="http://schemas.microsoft.com/office/drawing/2014/main" val="10001"/>
                  </a:ext>
                </a:extLst>
              </a:tr>
              <a:tr h="702176">
                <a:tc>
                  <a:txBody>
                    <a:bodyPr/>
                    <a:lstStyle/>
                    <a:p>
                      <a:pPr marL="0" lvl="0" indent="0" algn="l" rtl="0">
                        <a:spcBef>
                          <a:spcPts val="0"/>
                        </a:spcBef>
                        <a:spcAft>
                          <a:spcPts val="0"/>
                        </a:spcAft>
                        <a:buNone/>
                      </a:pPr>
                      <a:r>
                        <a:rPr lang="en" sz="1300" dirty="0">
                          <a:sym typeface="Source Sans Pro"/>
                        </a:rPr>
                        <a:t>Optimierung der Kanäle X, Y, Z</a:t>
                      </a:r>
                      <a:endParaRPr sz="1300" dirty="0">
                        <a:latin typeface="Source Sans Pro"/>
                        <a:ea typeface="Source Sans Pro"/>
                        <a:cs typeface="Source Sans Pro"/>
                        <a:sym typeface="Source Sans Pro"/>
                      </a:endParaRPr>
                    </a:p>
                  </a:txBody>
                  <a:tcPr marL="152642" marR="152642" marT="152642" marB="101752"/>
                </a:tc>
                <a:tc>
                  <a:txBody>
                    <a:bodyPr/>
                    <a:lstStyle/>
                    <a:p>
                      <a:pPr marL="0" lvl="0" indent="0" algn="l" rtl="0">
                        <a:spcBef>
                          <a:spcPts val="0"/>
                        </a:spcBef>
                        <a:spcAft>
                          <a:spcPts val="0"/>
                        </a:spcAft>
                        <a:buNone/>
                      </a:pPr>
                      <a:r>
                        <a:rPr lang="en" sz="1300">
                          <a:sym typeface="Source Sans Pro"/>
                        </a:rPr>
                        <a:t>[Datum]</a:t>
                      </a:r>
                      <a:endParaRPr sz="1300">
                        <a:sym typeface="Source Sans Pro"/>
                      </a:endParaRPr>
                    </a:p>
                    <a:p>
                      <a:pPr marL="0" lvl="0" indent="0" algn="l" rtl="0">
                        <a:spcBef>
                          <a:spcPts val="0"/>
                        </a:spcBef>
                        <a:spcAft>
                          <a:spcPts val="0"/>
                        </a:spcAft>
                        <a:buNone/>
                      </a:pPr>
                      <a:endParaRPr sz="1300">
                        <a:latin typeface="Source Sans Pro"/>
                        <a:ea typeface="Source Sans Pro"/>
                        <a:cs typeface="Source Sans Pro"/>
                        <a:sym typeface="Source Sans Pro"/>
                      </a:endParaRPr>
                    </a:p>
                  </a:txBody>
                  <a:tcPr marL="152642" marR="152642" marT="152642" marB="101752"/>
                </a:tc>
                <a:extLst>
                  <a:ext uri="{0D108BD9-81ED-4DB2-BD59-A6C34878D82A}">
                    <a16:rowId xmlns:a16="http://schemas.microsoft.com/office/drawing/2014/main" val="10002"/>
                  </a:ext>
                </a:extLst>
              </a:tr>
              <a:tr h="702176">
                <a:tc>
                  <a:txBody>
                    <a:bodyPr/>
                    <a:lstStyle/>
                    <a:p>
                      <a:pPr marL="0" lvl="0" indent="0" algn="l" rtl="0">
                        <a:spcBef>
                          <a:spcPts val="0"/>
                        </a:spcBef>
                        <a:spcAft>
                          <a:spcPts val="0"/>
                        </a:spcAft>
                        <a:buNone/>
                      </a:pPr>
                      <a:r>
                        <a:rPr lang="en" sz="1300" dirty="0">
                          <a:sym typeface="Source Sans Pro"/>
                        </a:rPr>
                        <a:t>Überarbeitung des Content-Plans</a:t>
                      </a:r>
                      <a:endParaRPr sz="1300" dirty="0">
                        <a:latin typeface="Source Sans Pro"/>
                        <a:ea typeface="Source Sans Pro"/>
                        <a:cs typeface="Source Sans Pro"/>
                        <a:sym typeface="Source Sans Pro"/>
                      </a:endParaRPr>
                    </a:p>
                  </a:txBody>
                  <a:tcPr marL="152642" marR="152642" marT="152642" marB="101752"/>
                </a:tc>
                <a:tc>
                  <a:txBody>
                    <a:bodyPr/>
                    <a:lstStyle/>
                    <a:p>
                      <a:pPr marL="0" lvl="0" indent="0" algn="l" rtl="0">
                        <a:spcBef>
                          <a:spcPts val="0"/>
                        </a:spcBef>
                        <a:spcAft>
                          <a:spcPts val="0"/>
                        </a:spcAft>
                        <a:buNone/>
                      </a:pPr>
                      <a:r>
                        <a:rPr lang="en" sz="1300" dirty="0">
                          <a:sym typeface="Source Sans Pro"/>
                        </a:rPr>
                        <a:t>[Datum]</a:t>
                      </a:r>
                      <a:endParaRPr sz="1300" dirty="0">
                        <a:sym typeface="Source Sans Pro"/>
                      </a:endParaRPr>
                    </a:p>
                  </a:txBody>
                  <a:tcPr marL="152642" marR="152642" marT="152642" marB="101752"/>
                </a:tc>
                <a:extLst>
                  <a:ext uri="{0D108BD9-81ED-4DB2-BD59-A6C34878D82A}">
                    <a16:rowId xmlns:a16="http://schemas.microsoft.com/office/drawing/2014/main" val="10003"/>
                  </a:ext>
                </a:extLst>
              </a:tr>
              <a:tr h="702176">
                <a:tc>
                  <a:txBody>
                    <a:bodyPr/>
                    <a:lstStyle/>
                    <a:p>
                      <a:pPr marL="0" lvl="0" indent="0" algn="l" rtl="0">
                        <a:spcBef>
                          <a:spcPts val="0"/>
                        </a:spcBef>
                        <a:spcAft>
                          <a:spcPts val="0"/>
                        </a:spcAft>
                        <a:buNone/>
                      </a:pPr>
                      <a:r>
                        <a:rPr lang="en" sz="1300" dirty="0">
                          <a:sym typeface="Source Sans Pro"/>
                        </a:rPr>
                        <a:t>Anpassung der Postings</a:t>
                      </a:r>
                      <a:endParaRPr sz="1300" dirty="0">
                        <a:latin typeface="Source Sans Pro"/>
                        <a:ea typeface="Source Sans Pro"/>
                        <a:cs typeface="Source Sans Pro"/>
                        <a:sym typeface="Source Sans Pro"/>
                      </a:endParaRPr>
                    </a:p>
                  </a:txBody>
                  <a:tcPr marL="152642" marR="152642" marT="152642" marB="101752"/>
                </a:tc>
                <a:tc>
                  <a:txBody>
                    <a:bodyPr/>
                    <a:lstStyle/>
                    <a:p>
                      <a:pPr marL="0" lvl="0" indent="0" algn="l" rtl="0">
                        <a:spcBef>
                          <a:spcPts val="0"/>
                        </a:spcBef>
                        <a:spcAft>
                          <a:spcPts val="0"/>
                        </a:spcAft>
                        <a:buNone/>
                      </a:pPr>
                      <a:r>
                        <a:rPr lang="en" sz="1300" dirty="0">
                          <a:sym typeface="Source Sans Pro"/>
                        </a:rPr>
                        <a:t>[Datum]</a:t>
                      </a:r>
                      <a:endParaRPr sz="1300" dirty="0">
                        <a:sym typeface="Source Sans Pro"/>
                      </a:endParaRPr>
                    </a:p>
                    <a:p>
                      <a:pPr marL="0" lvl="0" indent="0" algn="l" rtl="0">
                        <a:spcBef>
                          <a:spcPts val="0"/>
                        </a:spcBef>
                        <a:spcAft>
                          <a:spcPts val="0"/>
                        </a:spcAft>
                        <a:buNone/>
                      </a:pPr>
                      <a:endParaRPr sz="1300" dirty="0">
                        <a:latin typeface="Source Sans Pro"/>
                        <a:ea typeface="Source Sans Pro"/>
                        <a:cs typeface="Source Sans Pro"/>
                        <a:sym typeface="Source Sans Pro"/>
                      </a:endParaRPr>
                    </a:p>
                  </a:txBody>
                  <a:tcPr marL="152642" marR="152642" marT="152642" marB="101752"/>
                </a:tc>
                <a:extLst>
                  <a:ext uri="{0D108BD9-81ED-4DB2-BD59-A6C34878D82A}">
                    <a16:rowId xmlns:a16="http://schemas.microsoft.com/office/drawing/2014/main" val="10004"/>
                  </a:ext>
                </a:extLst>
              </a:tr>
              <a:tr h="702176">
                <a:tc>
                  <a:txBody>
                    <a:bodyPr/>
                    <a:lstStyle/>
                    <a:p>
                      <a:pPr marL="0" lvl="0" indent="0" algn="l" rtl="0">
                        <a:spcBef>
                          <a:spcPts val="0"/>
                        </a:spcBef>
                        <a:spcAft>
                          <a:spcPts val="0"/>
                        </a:spcAft>
                        <a:buNone/>
                      </a:pPr>
                      <a:r>
                        <a:rPr lang="de-DE" sz="1300" dirty="0">
                          <a:latin typeface="Source Sans Pro"/>
                          <a:ea typeface="Source Sans Pro"/>
                          <a:cs typeface="Source Sans Pro"/>
                          <a:sym typeface="Source Sans Pro"/>
                        </a:rPr>
                        <a:t>Monitoring &amp; Reporting</a:t>
                      </a:r>
                      <a:endParaRPr sz="1300" dirty="0">
                        <a:latin typeface="Source Sans Pro"/>
                        <a:ea typeface="Source Sans Pro"/>
                        <a:cs typeface="Source Sans Pro"/>
                        <a:sym typeface="Source Sans Pro"/>
                      </a:endParaRPr>
                    </a:p>
                  </a:txBody>
                  <a:tcPr marL="152642" marR="152642" marT="152642" marB="10175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300" dirty="0">
                          <a:sym typeface="Source Sans Pro"/>
                        </a:rPr>
                        <a:t>[Datum]</a:t>
                      </a:r>
                    </a:p>
                    <a:p>
                      <a:pPr marL="0" lvl="0" indent="0" algn="l" rtl="0">
                        <a:spcBef>
                          <a:spcPts val="0"/>
                        </a:spcBef>
                        <a:spcAft>
                          <a:spcPts val="0"/>
                        </a:spcAft>
                        <a:buNone/>
                      </a:pPr>
                      <a:endParaRPr sz="1300" dirty="0">
                        <a:latin typeface="Source Sans Pro"/>
                        <a:ea typeface="Source Sans Pro"/>
                        <a:cs typeface="Source Sans Pro"/>
                        <a:sym typeface="Source Sans Pro"/>
                      </a:endParaRPr>
                    </a:p>
                  </a:txBody>
                  <a:tcPr marL="152642" marR="152642" marT="152642" marB="101752"/>
                </a:tc>
                <a:extLst>
                  <a:ext uri="{0D108BD9-81ED-4DB2-BD59-A6C34878D82A}">
                    <a16:rowId xmlns:a16="http://schemas.microsoft.com/office/drawing/2014/main" val="2457518942"/>
                  </a:ext>
                </a:extLst>
              </a:tr>
            </a:tbl>
          </a:graphicData>
        </a:graphic>
      </p:graphicFrame>
    </p:spTree>
    <p:extLst>
      <p:ext uri="{BB962C8B-B14F-4D97-AF65-F5344CB8AC3E}">
        <p14:creationId xmlns:p14="http://schemas.microsoft.com/office/powerpoint/2010/main" val="23545560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92E3C9-56CE-408E-9E34-9219ED937F29}"/>
              </a:ext>
            </a:extLst>
          </p:cNvPr>
          <p:cNvSpPr>
            <a:spLocks noGrp="1"/>
          </p:cNvSpPr>
          <p:nvPr>
            <p:ph type="title"/>
          </p:nvPr>
        </p:nvSpPr>
        <p:spPr>
          <a:xfrm>
            <a:off x="838200" y="365126"/>
            <a:ext cx="10515600" cy="1304284"/>
          </a:xfrm>
        </p:spPr>
        <p:txBody>
          <a:bodyPr vert="horz" lIns="91440" tIns="45720" rIns="91440" bIns="45720" rtlCol="0" anchor="ctr">
            <a:normAutofit/>
          </a:bodyPr>
          <a:lstStyle/>
          <a:p>
            <a:r>
              <a:rPr lang="de-DE" sz="3700" dirty="0"/>
              <a:t>Wie oft anpassen und überprüfen?</a:t>
            </a:r>
          </a:p>
        </p:txBody>
      </p:sp>
      <p:sp>
        <p:nvSpPr>
          <p:cNvPr id="3" name="Inhaltsplatzhalter 2">
            <a:extLst>
              <a:ext uri="{FF2B5EF4-FFF2-40B4-BE49-F238E27FC236}">
                <a16:creationId xmlns:a16="http://schemas.microsoft.com/office/drawing/2014/main" id="{84B0CA08-1E5F-403B-A93E-DF85BDEAD604}"/>
              </a:ext>
            </a:extLst>
          </p:cNvPr>
          <p:cNvSpPr>
            <a:spLocks noGrp="1"/>
          </p:cNvSpPr>
          <p:nvPr>
            <p:ph idx="1"/>
          </p:nvPr>
        </p:nvSpPr>
        <p:spPr>
          <a:xfrm>
            <a:off x="684376" y="1747517"/>
            <a:ext cx="10515600" cy="4530725"/>
          </a:xfrm>
        </p:spPr>
        <p:txBody>
          <a:bodyPr>
            <a:normAutofit/>
          </a:bodyPr>
          <a:lstStyle/>
          <a:p>
            <a:pPr marL="139700">
              <a:lnSpc>
                <a:spcPct val="125000"/>
              </a:lnSpc>
              <a:spcBef>
                <a:spcPts val="0"/>
              </a:spcBef>
              <a:buClr>
                <a:srgbClr val="143059"/>
              </a:buClr>
              <a:buSzPts val="1400"/>
            </a:pPr>
            <a:r>
              <a:rPr lang="de-DE" sz="2000" dirty="0">
                <a:sym typeface="Source Sans Pro"/>
              </a:rPr>
              <a:t>Es gibt keine Faustregel, wie oft oder in welchen Abständen Sie die einzelnen Faktoren Ihrer Strategie auf den Prüfstand stellen sollen. Maßgeblich für Ihren Erfolg ist es vielmehr, ein solides Reporting mit den richtigen Kennzahlen aufzusetzen. Und in sinnvollen Abständen Prüfungen vorzunehmen: Manche Bereiche innerhalb eines Audits müssen nur selten überprüft werden, andere regelmäßig oder fallbasiert. </a:t>
            </a:r>
          </a:p>
          <a:p>
            <a:pPr marL="139700">
              <a:lnSpc>
                <a:spcPct val="125000"/>
              </a:lnSpc>
              <a:spcBef>
                <a:spcPts val="0"/>
              </a:spcBef>
              <a:buClr>
                <a:srgbClr val="143059"/>
              </a:buClr>
              <a:buSzPts val="1400"/>
            </a:pPr>
            <a:endParaRPr lang="de-DE" sz="2000" dirty="0">
              <a:sym typeface="Source Sans Pro"/>
            </a:endParaRPr>
          </a:p>
          <a:p>
            <a:pPr marL="139700">
              <a:lnSpc>
                <a:spcPct val="125000"/>
              </a:lnSpc>
              <a:spcBef>
                <a:spcPts val="0"/>
              </a:spcBef>
              <a:buClr>
                <a:srgbClr val="143059"/>
              </a:buClr>
              <a:buSzPts val="1400"/>
            </a:pPr>
            <a:r>
              <a:rPr lang="de-DE" sz="2000" dirty="0">
                <a:sym typeface="Source Sans Pro"/>
              </a:rPr>
              <a:t>Tipp: Zum Start sollten Sie kürzere Zeiträume wählen. Führen Sie z.B. pro Quartal oder pro Halbjahr einen Audit durch, um dann zu entscheiden welche Abstände in Zukunft sinnvoll sind. </a:t>
            </a:r>
          </a:p>
          <a:p>
            <a:pPr marL="482600" indent="-342900">
              <a:lnSpc>
                <a:spcPct val="125000"/>
              </a:lnSpc>
              <a:spcBef>
                <a:spcPts val="0"/>
              </a:spcBef>
              <a:buClr>
                <a:srgbClr val="143059"/>
              </a:buClr>
              <a:buSzPts val="1400"/>
              <a:buFont typeface="Arial" panose="020B0604020202020204" pitchFamily="34" charset="0"/>
              <a:buChar char="•"/>
            </a:pPr>
            <a:endParaRPr lang="de-DE" sz="2000" dirty="0">
              <a:sym typeface="Source Sans Pro"/>
            </a:endParaRPr>
          </a:p>
          <a:p>
            <a:pPr marL="139700">
              <a:lnSpc>
                <a:spcPct val="125000"/>
              </a:lnSpc>
              <a:spcBef>
                <a:spcPts val="0"/>
              </a:spcBef>
              <a:buClr>
                <a:srgbClr val="143059"/>
              </a:buClr>
              <a:buSzPts val="1400"/>
            </a:pPr>
            <a:r>
              <a:rPr lang="de-DE" sz="2000" dirty="0">
                <a:sym typeface="Source Sans Pro"/>
              </a:rPr>
              <a:t>Viel Spaß und gutes Gelingen :-)</a:t>
            </a:r>
          </a:p>
          <a:p>
            <a:pPr marL="139700">
              <a:lnSpc>
                <a:spcPct val="125000"/>
              </a:lnSpc>
              <a:spcBef>
                <a:spcPts val="0"/>
              </a:spcBef>
              <a:buClr>
                <a:srgbClr val="143059"/>
              </a:buClr>
              <a:buSzPts val="1400"/>
            </a:pPr>
            <a:endParaRPr lang="de-DE" sz="2000" u="sng" dirty="0">
              <a:solidFill>
                <a:schemeClr val="accent1">
                  <a:lumMod val="60000"/>
                  <a:lumOff val="40000"/>
                </a:schemeClr>
              </a:solidFill>
              <a:sym typeface="Source Sans Pro"/>
            </a:endParaRPr>
          </a:p>
        </p:txBody>
      </p:sp>
      <p:sp>
        <p:nvSpPr>
          <p:cNvPr id="4" name="Datumsplatzhalter 3">
            <a:extLst>
              <a:ext uri="{FF2B5EF4-FFF2-40B4-BE49-F238E27FC236}">
                <a16:creationId xmlns:a16="http://schemas.microsoft.com/office/drawing/2014/main" id="{0258BD86-E393-4A10-89A9-000C6D2E5B06}"/>
              </a:ext>
            </a:extLst>
          </p:cNvPr>
          <p:cNvSpPr>
            <a:spLocks noGrp="1"/>
          </p:cNvSpPr>
          <p:nvPr>
            <p:ph type="dt" sz="half" idx="10"/>
          </p:nvPr>
        </p:nvSpPr>
        <p:spPr/>
        <p:txBody>
          <a:bodyPr/>
          <a:lstStyle/>
          <a:p>
            <a:fld id="{09C6AA02-C35B-4E8C-A6CC-B0FBE3C6543D}" type="datetime1">
              <a:rPr lang="de-DE" smtClean="0"/>
              <a:t>10.01.2022</a:t>
            </a:fld>
            <a:endParaRPr lang="de-DE"/>
          </a:p>
        </p:txBody>
      </p:sp>
      <p:sp>
        <p:nvSpPr>
          <p:cNvPr id="5" name="Fußzeilenplatzhalter 4">
            <a:extLst>
              <a:ext uri="{FF2B5EF4-FFF2-40B4-BE49-F238E27FC236}">
                <a16:creationId xmlns:a16="http://schemas.microsoft.com/office/drawing/2014/main" id="{DAFFA0A9-DF92-4B95-AC9D-F5FEDE305A20}"/>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85250830-79C2-4CA4-ADF3-982675658A8A}"/>
              </a:ext>
            </a:extLst>
          </p:cNvPr>
          <p:cNvSpPr>
            <a:spLocks noGrp="1"/>
          </p:cNvSpPr>
          <p:nvPr>
            <p:ph type="sldNum" sz="quarter" idx="12"/>
          </p:nvPr>
        </p:nvSpPr>
        <p:spPr/>
        <p:txBody>
          <a:bodyPr/>
          <a:lstStyle/>
          <a:p>
            <a:fld id="{D1A7C10A-74DE-42A3-B32F-F15583BC9DB5}" type="slidenum">
              <a:rPr lang="de-DE" smtClean="0"/>
              <a:t>23</a:t>
            </a:fld>
            <a:endParaRPr lang="de-DE"/>
          </a:p>
        </p:txBody>
      </p:sp>
    </p:spTree>
    <p:extLst>
      <p:ext uri="{BB962C8B-B14F-4D97-AF65-F5344CB8AC3E}">
        <p14:creationId xmlns:p14="http://schemas.microsoft.com/office/powerpoint/2010/main" val="773544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6AE5E6-3CA3-4E68-A7A9-732A71BE805E}"/>
              </a:ext>
            </a:extLst>
          </p:cNvPr>
          <p:cNvSpPr>
            <a:spLocks noGrp="1"/>
          </p:cNvSpPr>
          <p:nvPr>
            <p:ph type="ctrTitle"/>
          </p:nvPr>
        </p:nvSpPr>
        <p:spPr/>
        <p:txBody>
          <a:bodyPr/>
          <a:lstStyle/>
          <a:p>
            <a:r>
              <a:rPr lang="de-DE" dirty="0"/>
              <a:t>Rahmendaten</a:t>
            </a:r>
          </a:p>
        </p:txBody>
      </p:sp>
      <p:sp>
        <p:nvSpPr>
          <p:cNvPr id="4" name="Datumsplatzhalter 3">
            <a:extLst>
              <a:ext uri="{FF2B5EF4-FFF2-40B4-BE49-F238E27FC236}">
                <a16:creationId xmlns:a16="http://schemas.microsoft.com/office/drawing/2014/main" id="{111C7A61-D13E-4259-BE9F-71F49BC493D9}"/>
              </a:ext>
            </a:extLst>
          </p:cNvPr>
          <p:cNvSpPr>
            <a:spLocks noGrp="1"/>
          </p:cNvSpPr>
          <p:nvPr>
            <p:ph type="dt" sz="half" idx="10"/>
          </p:nvPr>
        </p:nvSpPr>
        <p:spPr/>
        <p:txBody>
          <a:bodyPr/>
          <a:lstStyle/>
          <a:p>
            <a:fld id="{47057CE6-4CEF-4724-8C17-AD16308761F6}" type="datetime1">
              <a:rPr lang="de-DE" smtClean="0"/>
              <a:t>10.01.2022</a:t>
            </a:fld>
            <a:endParaRPr lang="de-DE"/>
          </a:p>
        </p:txBody>
      </p:sp>
      <p:sp>
        <p:nvSpPr>
          <p:cNvPr id="5" name="Fußzeilenplatzhalter 4">
            <a:extLst>
              <a:ext uri="{FF2B5EF4-FFF2-40B4-BE49-F238E27FC236}">
                <a16:creationId xmlns:a16="http://schemas.microsoft.com/office/drawing/2014/main" id="{4107A4AA-6B58-49E6-8A2C-F8BACCE0D6EA}"/>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DC902AC2-A346-4D27-992B-DAB9CF513AA9}"/>
              </a:ext>
            </a:extLst>
          </p:cNvPr>
          <p:cNvSpPr>
            <a:spLocks noGrp="1"/>
          </p:cNvSpPr>
          <p:nvPr>
            <p:ph type="sldNum" sz="quarter" idx="12"/>
          </p:nvPr>
        </p:nvSpPr>
        <p:spPr/>
        <p:txBody>
          <a:bodyPr/>
          <a:lstStyle/>
          <a:p>
            <a:fld id="{D1A7C10A-74DE-42A3-B32F-F15583BC9DB5}" type="slidenum">
              <a:rPr lang="de-DE" smtClean="0"/>
              <a:t>3</a:t>
            </a:fld>
            <a:endParaRPr lang="de-DE"/>
          </a:p>
        </p:txBody>
      </p:sp>
    </p:spTree>
    <p:extLst>
      <p:ext uri="{BB962C8B-B14F-4D97-AF65-F5344CB8AC3E}">
        <p14:creationId xmlns:p14="http://schemas.microsoft.com/office/powerpoint/2010/main" val="1156440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92E3C9-56CE-408E-9E34-9219ED937F29}"/>
              </a:ext>
            </a:extLst>
          </p:cNvPr>
          <p:cNvSpPr>
            <a:spLocks noGrp="1"/>
          </p:cNvSpPr>
          <p:nvPr>
            <p:ph type="title"/>
          </p:nvPr>
        </p:nvSpPr>
        <p:spPr/>
        <p:txBody>
          <a:bodyPr/>
          <a:lstStyle/>
          <a:p>
            <a:r>
              <a:rPr lang="de-DE" dirty="0"/>
              <a:t>Rahmendaten festlegen</a:t>
            </a:r>
          </a:p>
        </p:txBody>
      </p:sp>
      <p:sp>
        <p:nvSpPr>
          <p:cNvPr id="3" name="Inhaltsplatzhalter 2">
            <a:extLst>
              <a:ext uri="{FF2B5EF4-FFF2-40B4-BE49-F238E27FC236}">
                <a16:creationId xmlns:a16="http://schemas.microsoft.com/office/drawing/2014/main" id="{84B0CA08-1E5F-403B-A93E-DF85BDEAD604}"/>
              </a:ext>
            </a:extLst>
          </p:cNvPr>
          <p:cNvSpPr>
            <a:spLocks noGrp="1"/>
          </p:cNvSpPr>
          <p:nvPr>
            <p:ph idx="1"/>
          </p:nvPr>
        </p:nvSpPr>
        <p:spPr>
          <a:xfrm>
            <a:off x="838200" y="1825624"/>
            <a:ext cx="10515600" cy="4530725"/>
          </a:xfrm>
        </p:spPr>
        <p:txBody>
          <a:bodyPr>
            <a:normAutofit/>
          </a:bodyPr>
          <a:lstStyle/>
          <a:p>
            <a:r>
              <a:rPr lang="de-DE" dirty="0">
                <a:solidFill>
                  <a:srgbClr val="FF0000"/>
                </a:solidFill>
              </a:rPr>
              <a:t>Beantworten Sie die folgenden Fragen: </a:t>
            </a:r>
          </a:p>
          <a:p>
            <a:endParaRPr lang="de-DE" dirty="0"/>
          </a:p>
          <a:p>
            <a:pPr marL="457200" indent="-457200">
              <a:buClr>
                <a:srgbClr val="00B050"/>
              </a:buClr>
              <a:buSzPct val="110000"/>
              <a:buFont typeface="Wingdings" panose="05000000000000000000" pitchFamily="2" charset="2"/>
              <a:buChar char="ü"/>
            </a:pPr>
            <a:r>
              <a:rPr lang="de-DE" dirty="0">
                <a:solidFill>
                  <a:srgbClr val="FF0000"/>
                </a:solidFill>
                <a:latin typeface="Source Sans Pro"/>
                <a:ea typeface="Source Sans Pro"/>
                <a:cs typeface="Source Sans Pro"/>
                <a:sym typeface="Source Sans Pro"/>
              </a:rPr>
              <a:t>Identifizieren Sie Ihren individuellen Bedarf für eine Social Media-Strategie: Warum glauben Sie eine Strategie zu benötigen?  Was hat Sie dazu bewegt, eine Strategie zu entwickeln? Was lief bisher bei Ihren Social-Media-Aktivitäten nicht so rund?</a:t>
            </a:r>
          </a:p>
          <a:p>
            <a:pPr marL="457200" indent="-457200">
              <a:buClr>
                <a:srgbClr val="00B050"/>
              </a:buClr>
              <a:buSzPct val="110000"/>
              <a:buFont typeface="Wingdings" panose="05000000000000000000" pitchFamily="2" charset="2"/>
              <a:buChar char="ü"/>
            </a:pPr>
            <a:r>
              <a:rPr lang="de-DE" dirty="0">
                <a:solidFill>
                  <a:srgbClr val="FF0000"/>
                </a:solidFill>
                <a:latin typeface="Source Sans Pro"/>
                <a:ea typeface="Source Sans Pro"/>
                <a:cs typeface="Source Sans Pro"/>
                <a:sym typeface="Source Sans Pro"/>
              </a:rPr>
              <a:t>Erläutern Sie die Ergebnisse Sie sich mit Hilfe der Strategie erhoffen? </a:t>
            </a:r>
          </a:p>
          <a:p>
            <a:pPr marL="457200" indent="-457200">
              <a:buClr>
                <a:srgbClr val="00B050"/>
              </a:buClr>
              <a:buSzPct val="110000"/>
              <a:buFont typeface="Wingdings" panose="05000000000000000000" pitchFamily="2" charset="2"/>
              <a:buChar char="ü"/>
            </a:pPr>
            <a:r>
              <a:rPr lang="de-DE" dirty="0">
                <a:solidFill>
                  <a:srgbClr val="FF0000"/>
                </a:solidFill>
              </a:rPr>
              <a:t>Welches Budget haben Sie für Ihre </a:t>
            </a:r>
            <a:r>
              <a:rPr lang="de-DE" dirty="0">
                <a:solidFill>
                  <a:srgbClr val="FF0000"/>
                </a:solidFill>
                <a:latin typeface="Source Sans Pro"/>
                <a:ea typeface="Source Sans Pro"/>
                <a:cs typeface="Source Sans Pro"/>
                <a:sym typeface="Source Sans Pro"/>
              </a:rPr>
              <a:t>Social-Media-Aktivitäten </a:t>
            </a:r>
            <a:r>
              <a:rPr lang="de-DE" dirty="0">
                <a:solidFill>
                  <a:srgbClr val="FF0000"/>
                </a:solidFill>
              </a:rPr>
              <a:t>zur Verfügung?</a:t>
            </a:r>
          </a:p>
          <a:p>
            <a:pPr marL="457200" indent="-457200">
              <a:buClr>
                <a:srgbClr val="00B050"/>
              </a:buClr>
              <a:buSzPct val="110000"/>
              <a:buFont typeface="Wingdings" panose="05000000000000000000" pitchFamily="2" charset="2"/>
              <a:buChar char="ü"/>
            </a:pPr>
            <a:r>
              <a:rPr lang="de-DE" dirty="0">
                <a:solidFill>
                  <a:srgbClr val="FF0000"/>
                </a:solidFill>
              </a:rPr>
              <a:t>Wieviel </a:t>
            </a:r>
            <a:r>
              <a:rPr lang="de-DE" dirty="0" err="1">
                <a:solidFill>
                  <a:srgbClr val="FF0000"/>
                </a:solidFill>
              </a:rPr>
              <a:t>Kolleg:innen</a:t>
            </a:r>
            <a:r>
              <a:rPr lang="de-DE" dirty="0">
                <a:solidFill>
                  <a:srgbClr val="FF0000"/>
                </a:solidFill>
              </a:rPr>
              <a:t> und Zeitaufwand (Ressourcen) stehen Ihnen NUR für </a:t>
            </a:r>
            <a:r>
              <a:rPr lang="de-DE" dirty="0">
                <a:solidFill>
                  <a:srgbClr val="FF0000"/>
                </a:solidFill>
                <a:latin typeface="Source Sans Pro"/>
                <a:ea typeface="Source Sans Pro"/>
                <a:cs typeface="Source Sans Pro"/>
                <a:sym typeface="Source Sans Pro"/>
              </a:rPr>
              <a:t>Social-Media-Aktivitäten </a:t>
            </a:r>
            <a:r>
              <a:rPr lang="de-DE" dirty="0">
                <a:solidFill>
                  <a:srgbClr val="FF0000"/>
                </a:solidFill>
              </a:rPr>
              <a:t>zur Verfügung?</a:t>
            </a:r>
          </a:p>
          <a:p>
            <a:pPr marL="457200" indent="-457200">
              <a:buClr>
                <a:srgbClr val="00B050"/>
              </a:buClr>
              <a:buSzPct val="110000"/>
              <a:buFont typeface="Wingdings" panose="05000000000000000000" pitchFamily="2" charset="2"/>
              <a:buChar char="ü"/>
            </a:pPr>
            <a:r>
              <a:rPr lang="de-DE" dirty="0">
                <a:solidFill>
                  <a:srgbClr val="FF0000"/>
                </a:solidFill>
              </a:rPr>
              <a:t>Definieren Sie </a:t>
            </a:r>
            <a:r>
              <a:rPr lang="de-DE" dirty="0">
                <a:solidFill>
                  <a:srgbClr val="FF0000"/>
                </a:solidFill>
                <a:latin typeface="Source Sans Pro"/>
                <a:ea typeface="Source Sans Pro"/>
                <a:cs typeface="Source Sans Pro"/>
                <a:sym typeface="Source Sans Pro"/>
              </a:rPr>
              <a:t>Chancen und/oder Risiken?</a:t>
            </a:r>
          </a:p>
          <a:p>
            <a:endParaRPr lang="de-DE" dirty="0"/>
          </a:p>
          <a:p>
            <a:endParaRPr lang="de-DE" dirty="0"/>
          </a:p>
        </p:txBody>
      </p:sp>
      <p:sp>
        <p:nvSpPr>
          <p:cNvPr id="4" name="Datumsplatzhalter 3">
            <a:extLst>
              <a:ext uri="{FF2B5EF4-FFF2-40B4-BE49-F238E27FC236}">
                <a16:creationId xmlns:a16="http://schemas.microsoft.com/office/drawing/2014/main" id="{0258BD86-E393-4A10-89A9-000C6D2E5B06}"/>
              </a:ext>
            </a:extLst>
          </p:cNvPr>
          <p:cNvSpPr>
            <a:spLocks noGrp="1"/>
          </p:cNvSpPr>
          <p:nvPr>
            <p:ph type="dt" sz="half" idx="10"/>
          </p:nvPr>
        </p:nvSpPr>
        <p:spPr/>
        <p:txBody>
          <a:bodyPr/>
          <a:lstStyle/>
          <a:p>
            <a:fld id="{09C6AA02-C35B-4E8C-A6CC-B0FBE3C6543D}" type="datetime1">
              <a:rPr lang="de-DE" smtClean="0"/>
              <a:t>10.01.2022</a:t>
            </a:fld>
            <a:endParaRPr lang="de-DE"/>
          </a:p>
        </p:txBody>
      </p:sp>
      <p:sp>
        <p:nvSpPr>
          <p:cNvPr id="5" name="Fußzeilenplatzhalter 4">
            <a:extLst>
              <a:ext uri="{FF2B5EF4-FFF2-40B4-BE49-F238E27FC236}">
                <a16:creationId xmlns:a16="http://schemas.microsoft.com/office/drawing/2014/main" id="{DAFFA0A9-DF92-4B95-AC9D-F5FEDE305A20}"/>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85250830-79C2-4CA4-ADF3-982675658A8A}"/>
              </a:ext>
            </a:extLst>
          </p:cNvPr>
          <p:cNvSpPr>
            <a:spLocks noGrp="1"/>
          </p:cNvSpPr>
          <p:nvPr>
            <p:ph type="sldNum" sz="quarter" idx="12"/>
          </p:nvPr>
        </p:nvSpPr>
        <p:spPr/>
        <p:txBody>
          <a:bodyPr/>
          <a:lstStyle/>
          <a:p>
            <a:fld id="{D1A7C10A-74DE-42A3-B32F-F15583BC9DB5}" type="slidenum">
              <a:rPr lang="de-DE" smtClean="0"/>
              <a:t>4</a:t>
            </a:fld>
            <a:endParaRPr lang="de-DE"/>
          </a:p>
        </p:txBody>
      </p:sp>
    </p:spTree>
    <p:extLst>
      <p:ext uri="{BB962C8B-B14F-4D97-AF65-F5344CB8AC3E}">
        <p14:creationId xmlns:p14="http://schemas.microsoft.com/office/powerpoint/2010/main" val="905119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6AE5E6-3CA3-4E68-A7A9-732A71BE805E}"/>
              </a:ext>
            </a:extLst>
          </p:cNvPr>
          <p:cNvSpPr>
            <a:spLocks noGrp="1"/>
          </p:cNvSpPr>
          <p:nvPr>
            <p:ph type="ctrTitle"/>
          </p:nvPr>
        </p:nvSpPr>
        <p:spPr/>
        <p:txBody>
          <a:bodyPr/>
          <a:lstStyle/>
          <a:p>
            <a:r>
              <a:rPr lang="de-DE" dirty="0"/>
              <a:t>Social-Media-Ziele definieren</a:t>
            </a:r>
          </a:p>
        </p:txBody>
      </p:sp>
      <p:sp>
        <p:nvSpPr>
          <p:cNvPr id="4" name="Datumsplatzhalter 3">
            <a:extLst>
              <a:ext uri="{FF2B5EF4-FFF2-40B4-BE49-F238E27FC236}">
                <a16:creationId xmlns:a16="http://schemas.microsoft.com/office/drawing/2014/main" id="{111C7A61-D13E-4259-BE9F-71F49BC493D9}"/>
              </a:ext>
            </a:extLst>
          </p:cNvPr>
          <p:cNvSpPr>
            <a:spLocks noGrp="1"/>
          </p:cNvSpPr>
          <p:nvPr>
            <p:ph type="dt" sz="half" idx="10"/>
          </p:nvPr>
        </p:nvSpPr>
        <p:spPr/>
        <p:txBody>
          <a:bodyPr/>
          <a:lstStyle/>
          <a:p>
            <a:fld id="{47057CE6-4CEF-4724-8C17-AD16308761F6}" type="datetime1">
              <a:rPr lang="de-DE" smtClean="0"/>
              <a:t>10.01.2022</a:t>
            </a:fld>
            <a:endParaRPr lang="de-DE"/>
          </a:p>
        </p:txBody>
      </p:sp>
      <p:sp>
        <p:nvSpPr>
          <p:cNvPr id="5" name="Fußzeilenplatzhalter 4">
            <a:extLst>
              <a:ext uri="{FF2B5EF4-FFF2-40B4-BE49-F238E27FC236}">
                <a16:creationId xmlns:a16="http://schemas.microsoft.com/office/drawing/2014/main" id="{4107A4AA-6B58-49E6-8A2C-F8BACCE0D6EA}"/>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DC902AC2-A346-4D27-992B-DAB9CF513AA9}"/>
              </a:ext>
            </a:extLst>
          </p:cNvPr>
          <p:cNvSpPr>
            <a:spLocks noGrp="1"/>
          </p:cNvSpPr>
          <p:nvPr>
            <p:ph type="sldNum" sz="quarter" idx="12"/>
          </p:nvPr>
        </p:nvSpPr>
        <p:spPr/>
        <p:txBody>
          <a:bodyPr/>
          <a:lstStyle/>
          <a:p>
            <a:fld id="{D1A7C10A-74DE-42A3-B32F-F15583BC9DB5}" type="slidenum">
              <a:rPr lang="de-DE" smtClean="0"/>
              <a:t>5</a:t>
            </a:fld>
            <a:endParaRPr lang="de-DE"/>
          </a:p>
        </p:txBody>
      </p:sp>
    </p:spTree>
    <p:extLst>
      <p:ext uri="{BB962C8B-B14F-4D97-AF65-F5344CB8AC3E}">
        <p14:creationId xmlns:p14="http://schemas.microsoft.com/office/powerpoint/2010/main" val="2798361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92E3C9-56CE-408E-9E34-9219ED937F29}"/>
              </a:ext>
            </a:extLst>
          </p:cNvPr>
          <p:cNvSpPr>
            <a:spLocks noGrp="1"/>
          </p:cNvSpPr>
          <p:nvPr>
            <p:ph type="title"/>
          </p:nvPr>
        </p:nvSpPr>
        <p:spPr>
          <a:xfrm>
            <a:off x="838200" y="365126"/>
            <a:ext cx="10515600" cy="1304284"/>
          </a:xfrm>
        </p:spPr>
        <p:txBody>
          <a:bodyPr vert="horz" lIns="91440" tIns="45720" rIns="91440" bIns="45720" rtlCol="0" anchor="ctr">
            <a:normAutofit/>
          </a:bodyPr>
          <a:lstStyle/>
          <a:p>
            <a:r>
              <a:rPr lang="de-DE" dirty="0"/>
              <a:t>Beispiele für Social-Media-Ziele</a:t>
            </a:r>
          </a:p>
        </p:txBody>
      </p:sp>
      <p:sp>
        <p:nvSpPr>
          <p:cNvPr id="4" name="Datumsplatzhalter 3">
            <a:extLst>
              <a:ext uri="{FF2B5EF4-FFF2-40B4-BE49-F238E27FC236}">
                <a16:creationId xmlns:a16="http://schemas.microsoft.com/office/drawing/2014/main" id="{0258BD86-E393-4A10-89A9-000C6D2E5B06}"/>
              </a:ext>
            </a:extLst>
          </p:cNvPr>
          <p:cNvSpPr>
            <a:spLocks noGrp="1"/>
          </p:cNvSpPr>
          <p:nvPr>
            <p:ph type="dt" sz="half" idx="10"/>
          </p:nvPr>
        </p:nvSpPr>
        <p:spPr/>
        <p:txBody>
          <a:bodyPr/>
          <a:lstStyle/>
          <a:p>
            <a:fld id="{09C6AA02-C35B-4E8C-A6CC-B0FBE3C6543D}" type="datetime1">
              <a:rPr lang="de-DE" smtClean="0"/>
              <a:t>10.01.2022</a:t>
            </a:fld>
            <a:endParaRPr lang="de-DE"/>
          </a:p>
        </p:txBody>
      </p:sp>
      <p:sp>
        <p:nvSpPr>
          <p:cNvPr id="5" name="Fußzeilenplatzhalter 4">
            <a:extLst>
              <a:ext uri="{FF2B5EF4-FFF2-40B4-BE49-F238E27FC236}">
                <a16:creationId xmlns:a16="http://schemas.microsoft.com/office/drawing/2014/main" id="{DAFFA0A9-DF92-4B95-AC9D-F5FEDE305A20}"/>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85250830-79C2-4CA4-ADF3-982675658A8A}"/>
              </a:ext>
            </a:extLst>
          </p:cNvPr>
          <p:cNvSpPr>
            <a:spLocks noGrp="1"/>
          </p:cNvSpPr>
          <p:nvPr>
            <p:ph type="sldNum" sz="quarter" idx="12"/>
          </p:nvPr>
        </p:nvSpPr>
        <p:spPr/>
        <p:txBody>
          <a:bodyPr/>
          <a:lstStyle/>
          <a:p>
            <a:fld id="{D1A7C10A-74DE-42A3-B32F-F15583BC9DB5}" type="slidenum">
              <a:rPr lang="de-DE" smtClean="0"/>
              <a:t>6</a:t>
            </a:fld>
            <a:endParaRPr lang="de-DE"/>
          </a:p>
        </p:txBody>
      </p:sp>
      <p:sp>
        <p:nvSpPr>
          <p:cNvPr id="9" name="Inhaltsplatzhalter 8">
            <a:extLst>
              <a:ext uri="{FF2B5EF4-FFF2-40B4-BE49-F238E27FC236}">
                <a16:creationId xmlns:a16="http://schemas.microsoft.com/office/drawing/2014/main" id="{DA980583-D04E-40ED-901F-021246157097}"/>
              </a:ext>
            </a:extLst>
          </p:cNvPr>
          <p:cNvSpPr>
            <a:spLocks noGrp="1"/>
          </p:cNvSpPr>
          <p:nvPr>
            <p:ph idx="1"/>
          </p:nvPr>
        </p:nvSpPr>
        <p:spPr>
          <a:xfrm>
            <a:off x="838200" y="1825625"/>
            <a:ext cx="4426009" cy="4351338"/>
          </a:xfrm>
        </p:spPr>
        <p:txBody>
          <a:bodyPr>
            <a:normAutofit lnSpcReduction="10000"/>
          </a:bodyPr>
          <a:lstStyle/>
          <a:p>
            <a:r>
              <a:rPr lang="de-DE" sz="1200" b="1" dirty="0"/>
              <a:t>Marketing:</a:t>
            </a:r>
          </a:p>
          <a:p>
            <a:pPr>
              <a:lnSpc>
                <a:spcPct val="100000"/>
              </a:lnSpc>
              <a:spcBef>
                <a:spcPts val="0"/>
              </a:spcBef>
              <a:spcAft>
                <a:spcPts val="800"/>
              </a:spcAft>
            </a:pPr>
            <a:r>
              <a:rPr lang="de-DE" sz="1200" dirty="0"/>
              <a:t>• Aufbau von Bekanntheit</a:t>
            </a:r>
          </a:p>
          <a:p>
            <a:pPr>
              <a:lnSpc>
                <a:spcPct val="100000"/>
              </a:lnSpc>
              <a:spcBef>
                <a:spcPts val="0"/>
              </a:spcBef>
              <a:spcAft>
                <a:spcPts val="800"/>
              </a:spcAft>
            </a:pPr>
            <a:r>
              <a:rPr lang="de-DE" sz="1200" dirty="0"/>
              <a:t>• Erschließung neuer Zielgruppen</a:t>
            </a:r>
          </a:p>
          <a:p>
            <a:pPr>
              <a:lnSpc>
                <a:spcPct val="100000"/>
              </a:lnSpc>
              <a:spcBef>
                <a:spcPts val="0"/>
              </a:spcBef>
              <a:spcAft>
                <a:spcPts val="800"/>
              </a:spcAft>
            </a:pPr>
            <a:r>
              <a:rPr lang="de-DE" sz="1200" dirty="0"/>
              <a:t>• Steigerung von Image und Vertrauen durch Verbesserung der Kontakt- und Kommunikationsmöglichkeiten</a:t>
            </a:r>
          </a:p>
          <a:p>
            <a:pPr>
              <a:lnSpc>
                <a:spcPct val="100000"/>
              </a:lnSpc>
              <a:spcBef>
                <a:spcPts val="0"/>
              </a:spcBef>
              <a:spcAft>
                <a:spcPts val="800"/>
              </a:spcAft>
            </a:pPr>
            <a:r>
              <a:rPr lang="de-DE" sz="1200" dirty="0"/>
              <a:t>• Stärkung der Kundenbindung</a:t>
            </a:r>
          </a:p>
          <a:p>
            <a:endParaRPr lang="de-DE" sz="1200" dirty="0"/>
          </a:p>
          <a:p>
            <a:pPr>
              <a:lnSpc>
                <a:spcPct val="107000"/>
              </a:lnSpc>
              <a:spcAft>
                <a:spcPts val="800"/>
              </a:spcAft>
            </a:pPr>
            <a:r>
              <a:rPr lang="de-DE" sz="1200" b="1" dirty="0">
                <a:effectLst/>
                <a:latin typeface="Calibri" panose="020F0502020204030204" pitchFamily="34" charset="0"/>
                <a:ea typeface="Calibri" panose="020F0502020204030204" pitchFamily="34" charset="0"/>
                <a:cs typeface="Times New Roman" panose="02020603050405020304" pitchFamily="18" charset="0"/>
              </a:rPr>
              <a:t>Service/Support:</a:t>
            </a:r>
          </a:p>
          <a:p>
            <a:pPr>
              <a:lnSpc>
                <a:spcPct val="100000"/>
              </a:lnSpc>
              <a:spcBef>
                <a:spcPts val="0"/>
              </a:spcBef>
              <a:spcAft>
                <a:spcPts val="800"/>
              </a:spcAft>
            </a:pPr>
            <a:r>
              <a:rPr lang="de-DE" sz="1200" dirty="0">
                <a:effectLst/>
                <a:latin typeface="Calibri" panose="020F0502020204030204" pitchFamily="34" charset="0"/>
                <a:ea typeface="Calibri" panose="020F0502020204030204" pitchFamily="34" charset="0"/>
                <a:cs typeface="Times New Roman" panose="02020603050405020304" pitchFamily="18" charset="0"/>
              </a:rPr>
              <a:t>• </a:t>
            </a:r>
            <a:r>
              <a:rPr lang="de-DE" sz="1200" dirty="0"/>
              <a:t>Vereinfachung der Kommunikation</a:t>
            </a:r>
          </a:p>
          <a:p>
            <a:pPr>
              <a:lnSpc>
                <a:spcPct val="100000"/>
              </a:lnSpc>
              <a:spcBef>
                <a:spcPts val="0"/>
              </a:spcBef>
              <a:spcAft>
                <a:spcPts val="800"/>
              </a:spcAft>
            </a:pPr>
            <a:r>
              <a:rPr lang="de-DE" sz="1200" dirty="0"/>
              <a:t>• Imagegewinn</a:t>
            </a:r>
          </a:p>
          <a:p>
            <a:pPr>
              <a:lnSpc>
                <a:spcPct val="100000"/>
              </a:lnSpc>
              <a:spcBef>
                <a:spcPts val="0"/>
              </a:spcBef>
              <a:spcAft>
                <a:spcPts val="800"/>
              </a:spcAft>
            </a:pPr>
            <a:r>
              <a:rPr lang="de-DE" sz="1200" dirty="0"/>
              <a:t>• Cross- und Upselling-Potenziale</a:t>
            </a:r>
          </a:p>
          <a:p>
            <a:pPr>
              <a:lnSpc>
                <a:spcPct val="100000"/>
              </a:lnSpc>
              <a:spcBef>
                <a:spcPts val="0"/>
              </a:spcBef>
              <a:spcAft>
                <a:spcPts val="800"/>
              </a:spcAft>
            </a:pPr>
            <a:r>
              <a:rPr lang="de-DE" sz="1200" dirty="0"/>
              <a:t>• direktes Feedback der Kunden, z.B. durch Erfahrungsberichte</a:t>
            </a:r>
          </a:p>
          <a:p>
            <a:pPr>
              <a:lnSpc>
                <a:spcPct val="100000"/>
              </a:lnSpc>
              <a:spcBef>
                <a:spcPts val="0"/>
              </a:spcBef>
              <a:spcAft>
                <a:spcPts val="800"/>
              </a:spcAft>
            </a:pPr>
            <a:endParaRPr lang="de-DE" sz="1200" dirty="0"/>
          </a:p>
          <a:p>
            <a:r>
              <a:rPr lang="de-DE" sz="1200" b="1" dirty="0"/>
              <a:t>Sales:</a:t>
            </a:r>
          </a:p>
          <a:p>
            <a:pPr>
              <a:lnSpc>
                <a:spcPct val="100000"/>
              </a:lnSpc>
              <a:spcBef>
                <a:spcPts val="0"/>
              </a:spcBef>
              <a:spcAft>
                <a:spcPts val="800"/>
              </a:spcAft>
            </a:pPr>
            <a:r>
              <a:rPr lang="de-DE" sz="1200" dirty="0"/>
              <a:t>• Sonderkonditionen für Fans und Community-Mitglieder</a:t>
            </a:r>
          </a:p>
          <a:p>
            <a:pPr>
              <a:lnSpc>
                <a:spcPct val="100000"/>
              </a:lnSpc>
              <a:spcBef>
                <a:spcPts val="0"/>
              </a:spcBef>
              <a:spcAft>
                <a:spcPts val="800"/>
              </a:spcAft>
            </a:pPr>
            <a:r>
              <a:rPr lang="de-DE" sz="1200" dirty="0"/>
              <a:t>• Empfehlungen initiieren</a:t>
            </a:r>
          </a:p>
          <a:p>
            <a:pPr>
              <a:lnSpc>
                <a:spcPct val="100000"/>
              </a:lnSpc>
              <a:spcBef>
                <a:spcPts val="0"/>
              </a:spcBef>
              <a:spcAft>
                <a:spcPts val="800"/>
              </a:spcAft>
            </a:pPr>
            <a:endParaRPr lang="de-DE" sz="1200" dirty="0"/>
          </a:p>
        </p:txBody>
      </p:sp>
      <p:sp>
        <p:nvSpPr>
          <p:cNvPr id="10" name="Inhaltsplatzhalter 8">
            <a:extLst>
              <a:ext uri="{FF2B5EF4-FFF2-40B4-BE49-F238E27FC236}">
                <a16:creationId xmlns:a16="http://schemas.microsoft.com/office/drawing/2014/main" id="{32DE7F3A-CF8B-4306-A65C-648ED80DD4CD}"/>
              </a:ext>
            </a:extLst>
          </p:cNvPr>
          <p:cNvSpPr txBox="1">
            <a:spLocks/>
          </p:cNvSpPr>
          <p:nvPr/>
        </p:nvSpPr>
        <p:spPr>
          <a:xfrm>
            <a:off x="6096000" y="1690448"/>
            <a:ext cx="4426009" cy="435133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rgbClr val="5D6163"/>
                </a:solidFill>
                <a:latin typeface="+mn-lt"/>
                <a:ea typeface="+mn-ea"/>
                <a:cs typeface="+mn-cs"/>
              </a:defRPr>
            </a:lvl1pPr>
            <a:lvl2pPr marL="361950" indent="-276225" algn="l" defTabSz="914400" rtl="0" eaLnBrk="1" latinLnBrk="0" hangingPunct="1">
              <a:lnSpc>
                <a:spcPct val="90000"/>
              </a:lnSpc>
              <a:spcBef>
                <a:spcPts val="500"/>
              </a:spcBef>
              <a:buFont typeface="Arial" panose="020B0604020202020204" pitchFamily="34" charset="0"/>
              <a:buChar char="•"/>
              <a:defRPr sz="2000" kern="1200">
                <a:solidFill>
                  <a:srgbClr val="5D6163"/>
                </a:solidFill>
                <a:latin typeface="+mn-lt"/>
                <a:ea typeface="+mn-ea"/>
                <a:cs typeface="+mn-cs"/>
              </a:defRPr>
            </a:lvl2pPr>
            <a:lvl3pPr marL="715963" indent="-266700" algn="l" defTabSz="914400" rtl="0" eaLnBrk="1" latinLnBrk="0" hangingPunct="1">
              <a:lnSpc>
                <a:spcPct val="90000"/>
              </a:lnSpc>
              <a:spcBef>
                <a:spcPts val="500"/>
              </a:spcBef>
              <a:buFont typeface="Arial" panose="020B0604020202020204" pitchFamily="34" charset="0"/>
              <a:buChar char="•"/>
              <a:tabLst>
                <a:tab pos="715963" algn="l"/>
              </a:tabLst>
              <a:defRPr sz="2000" kern="1200">
                <a:solidFill>
                  <a:srgbClr val="5D6163"/>
                </a:solidFill>
                <a:latin typeface="+mn-lt"/>
                <a:ea typeface="+mn-ea"/>
                <a:cs typeface="+mn-cs"/>
              </a:defRPr>
            </a:lvl3pPr>
            <a:lvl4pPr marL="1077913" indent="-276225"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4pPr>
            <a:lvl5pPr marL="1431925" indent="-266700"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de-DE" sz="1200" dirty="0"/>
          </a:p>
          <a:p>
            <a:pPr>
              <a:lnSpc>
                <a:spcPct val="107000"/>
              </a:lnSpc>
              <a:spcAft>
                <a:spcPts val="800"/>
              </a:spcAft>
            </a:pPr>
            <a:r>
              <a:rPr lang="de-DE" sz="1200" b="1" dirty="0">
                <a:latin typeface="Calibri" panose="020F0502020204030204" pitchFamily="34" charset="0"/>
                <a:ea typeface="Calibri" panose="020F0502020204030204" pitchFamily="34" charset="0"/>
                <a:cs typeface="Times New Roman" panose="02020603050405020304" pitchFamily="18" charset="0"/>
              </a:rPr>
              <a:t>Marktforschung:</a:t>
            </a:r>
          </a:p>
          <a:p>
            <a:pPr>
              <a:lnSpc>
                <a:spcPct val="100000"/>
              </a:lnSpc>
              <a:spcBef>
                <a:spcPts val="0"/>
              </a:spcBef>
              <a:spcAft>
                <a:spcPts val="800"/>
              </a:spcAft>
            </a:pPr>
            <a:r>
              <a:rPr lang="de-DE" sz="1200" b="1" dirty="0">
                <a:latin typeface="Calibri" panose="020F0502020204030204" pitchFamily="34" charset="0"/>
                <a:ea typeface="Calibri" panose="020F0502020204030204" pitchFamily="34" charset="0"/>
                <a:cs typeface="Times New Roman" panose="02020603050405020304" pitchFamily="18" charset="0"/>
              </a:rPr>
              <a:t>• </a:t>
            </a:r>
            <a:r>
              <a:rPr lang="de-DE" sz="1200" dirty="0"/>
              <a:t>Einbindung in die Weiterentwicklung von Produkten</a:t>
            </a:r>
          </a:p>
          <a:p>
            <a:pPr>
              <a:lnSpc>
                <a:spcPct val="100000"/>
              </a:lnSpc>
              <a:spcBef>
                <a:spcPts val="0"/>
              </a:spcBef>
              <a:spcAft>
                <a:spcPts val="800"/>
              </a:spcAft>
            </a:pPr>
            <a:r>
              <a:rPr lang="de-DE" sz="1200" dirty="0"/>
              <a:t>• Crowdsourcing</a:t>
            </a:r>
          </a:p>
          <a:p>
            <a:pPr>
              <a:lnSpc>
                <a:spcPct val="100000"/>
              </a:lnSpc>
              <a:spcBef>
                <a:spcPts val="0"/>
              </a:spcBef>
              <a:spcAft>
                <a:spcPts val="800"/>
              </a:spcAft>
            </a:pPr>
            <a:r>
              <a:rPr lang="de-DE" sz="1200" dirty="0"/>
              <a:t>• Fokusgruppen zur Entwicklung neuer Produkte bzw. Leistungen erschließen</a:t>
            </a:r>
          </a:p>
          <a:p>
            <a:pPr>
              <a:lnSpc>
                <a:spcPct val="100000"/>
              </a:lnSpc>
              <a:spcBef>
                <a:spcPts val="0"/>
              </a:spcBef>
              <a:spcAft>
                <a:spcPts val="800"/>
              </a:spcAft>
            </a:pPr>
            <a:r>
              <a:rPr lang="de-DE" sz="1200" dirty="0"/>
              <a:t>• Rekrutierung von Beta-Testern</a:t>
            </a:r>
          </a:p>
          <a:p>
            <a:pPr>
              <a:lnSpc>
                <a:spcPct val="107000"/>
              </a:lnSpc>
              <a:spcAft>
                <a:spcPts val="800"/>
              </a:spcAft>
            </a:pPr>
            <a:r>
              <a:rPr lang="de-DE" sz="1200" b="1" dirty="0">
                <a:latin typeface="Calibri" panose="020F0502020204030204" pitchFamily="34" charset="0"/>
                <a:ea typeface="Calibri" panose="020F0502020204030204" pitchFamily="34" charset="0"/>
                <a:cs typeface="Times New Roman" panose="02020603050405020304" pitchFamily="18" charset="0"/>
              </a:rPr>
              <a:t>Human Resources:</a:t>
            </a:r>
          </a:p>
          <a:p>
            <a:pPr>
              <a:lnSpc>
                <a:spcPct val="100000"/>
              </a:lnSpc>
              <a:spcBef>
                <a:spcPts val="0"/>
              </a:spcBef>
              <a:spcAft>
                <a:spcPts val="800"/>
              </a:spcAft>
            </a:pPr>
            <a:r>
              <a:rPr lang="de-DE" sz="1200" b="1" dirty="0">
                <a:latin typeface="Calibri" panose="020F0502020204030204" pitchFamily="34" charset="0"/>
                <a:ea typeface="Calibri" panose="020F0502020204030204" pitchFamily="34" charset="0"/>
                <a:cs typeface="Times New Roman" panose="02020603050405020304" pitchFamily="18" charset="0"/>
              </a:rPr>
              <a:t>• </a:t>
            </a:r>
            <a:r>
              <a:rPr lang="de-DE" sz="1200" dirty="0"/>
              <a:t>Kommunikation mit High Potentials und Fachkräften</a:t>
            </a:r>
          </a:p>
          <a:p>
            <a:pPr>
              <a:lnSpc>
                <a:spcPct val="100000"/>
              </a:lnSpc>
              <a:spcBef>
                <a:spcPts val="0"/>
              </a:spcBef>
              <a:spcAft>
                <a:spcPts val="800"/>
              </a:spcAft>
            </a:pPr>
            <a:r>
              <a:rPr lang="de-DE" sz="1200" dirty="0"/>
              <a:t>• Kommunikation auf Augenhöhe bei Azubis</a:t>
            </a:r>
          </a:p>
          <a:p>
            <a:pPr>
              <a:lnSpc>
                <a:spcPct val="100000"/>
              </a:lnSpc>
              <a:spcBef>
                <a:spcPts val="0"/>
              </a:spcBef>
              <a:spcAft>
                <a:spcPts val="800"/>
              </a:spcAft>
            </a:pPr>
            <a:r>
              <a:rPr lang="de-DE" sz="1200" dirty="0"/>
              <a:t>• Vereinfachung der Bewerbungsprozesse</a:t>
            </a:r>
          </a:p>
          <a:p>
            <a:pPr>
              <a:lnSpc>
                <a:spcPct val="107000"/>
              </a:lnSpc>
              <a:spcAft>
                <a:spcPts val="800"/>
              </a:spcAft>
            </a:pPr>
            <a:r>
              <a:rPr lang="de-DE" sz="1200" b="1" dirty="0">
                <a:latin typeface="Calibri" panose="020F0502020204030204" pitchFamily="34" charset="0"/>
                <a:ea typeface="Calibri" panose="020F0502020204030204" pitchFamily="34" charset="0"/>
                <a:cs typeface="Times New Roman" panose="02020603050405020304" pitchFamily="18" charset="0"/>
              </a:rPr>
              <a:t>Interne Kommunikation:</a:t>
            </a:r>
          </a:p>
          <a:p>
            <a:pPr>
              <a:lnSpc>
                <a:spcPct val="100000"/>
              </a:lnSpc>
              <a:spcBef>
                <a:spcPts val="0"/>
              </a:spcBef>
              <a:spcAft>
                <a:spcPts val="800"/>
              </a:spcAft>
            </a:pPr>
            <a:r>
              <a:rPr lang="de-DE" sz="1200" b="1" dirty="0">
                <a:latin typeface="Calibri" panose="020F0502020204030204" pitchFamily="34" charset="0"/>
                <a:ea typeface="Calibri" panose="020F0502020204030204" pitchFamily="34" charset="0"/>
                <a:cs typeface="Times New Roman" panose="02020603050405020304" pitchFamily="18" charset="0"/>
              </a:rPr>
              <a:t>• </a:t>
            </a:r>
            <a:r>
              <a:rPr lang="de-DE" sz="1200" dirty="0"/>
              <a:t>Knowledge-Management und Austausch über Technologien wie Blogs, Wikis, Foren und Messenger-Dienste</a:t>
            </a:r>
          </a:p>
        </p:txBody>
      </p:sp>
    </p:spTree>
    <p:extLst>
      <p:ext uri="{BB962C8B-B14F-4D97-AF65-F5344CB8AC3E}">
        <p14:creationId xmlns:p14="http://schemas.microsoft.com/office/powerpoint/2010/main" val="3640290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92E3C9-56CE-408E-9E34-9219ED937F29}"/>
              </a:ext>
            </a:extLst>
          </p:cNvPr>
          <p:cNvSpPr>
            <a:spLocks noGrp="1"/>
          </p:cNvSpPr>
          <p:nvPr>
            <p:ph type="title"/>
          </p:nvPr>
        </p:nvSpPr>
        <p:spPr>
          <a:xfrm>
            <a:off x="838200" y="365126"/>
            <a:ext cx="10515600" cy="1304284"/>
          </a:xfrm>
        </p:spPr>
        <p:txBody>
          <a:bodyPr vert="horz" lIns="91440" tIns="45720" rIns="91440" bIns="45720" rtlCol="0" anchor="ctr">
            <a:normAutofit/>
          </a:bodyPr>
          <a:lstStyle/>
          <a:p>
            <a:r>
              <a:rPr lang="de-DE" dirty="0"/>
              <a:t>Zusammenspiel Unternehmensziele </a:t>
            </a:r>
            <a:br>
              <a:rPr lang="de-DE" dirty="0"/>
            </a:br>
            <a:r>
              <a:rPr lang="de-DE" dirty="0"/>
              <a:t>mit Social-Media-Zielen</a:t>
            </a:r>
          </a:p>
        </p:txBody>
      </p:sp>
      <p:sp>
        <p:nvSpPr>
          <p:cNvPr id="4" name="Datumsplatzhalter 3">
            <a:extLst>
              <a:ext uri="{FF2B5EF4-FFF2-40B4-BE49-F238E27FC236}">
                <a16:creationId xmlns:a16="http://schemas.microsoft.com/office/drawing/2014/main" id="{0258BD86-E393-4A10-89A9-000C6D2E5B06}"/>
              </a:ext>
            </a:extLst>
          </p:cNvPr>
          <p:cNvSpPr>
            <a:spLocks noGrp="1"/>
          </p:cNvSpPr>
          <p:nvPr>
            <p:ph type="dt" sz="half" idx="10"/>
          </p:nvPr>
        </p:nvSpPr>
        <p:spPr/>
        <p:txBody>
          <a:bodyPr/>
          <a:lstStyle/>
          <a:p>
            <a:fld id="{09C6AA02-C35B-4E8C-A6CC-B0FBE3C6543D}" type="datetime1">
              <a:rPr lang="de-DE" smtClean="0"/>
              <a:t>10.01.2022</a:t>
            </a:fld>
            <a:endParaRPr lang="de-DE"/>
          </a:p>
        </p:txBody>
      </p:sp>
      <p:sp>
        <p:nvSpPr>
          <p:cNvPr id="5" name="Fußzeilenplatzhalter 4">
            <a:extLst>
              <a:ext uri="{FF2B5EF4-FFF2-40B4-BE49-F238E27FC236}">
                <a16:creationId xmlns:a16="http://schemas.microsoft.com/office/drawing/2014/main" id="{DAFFA0A9-DF92-4B95-AC9D-F5FEDE305A20}"/>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85250830-79C2-4CA4-ADF3-982675658A8A}"/>
              </a:ext>
            </a:extLst>
          </p:cNvPr>
          <p:cNvSpPr>
            <a:spLocks noGrp="1"/>
          </p:cNvSpPr>
          <p:nvPr>
            <p:ph type="sldNum" sz="quarter" idx="12"/>
          </p:nvPr>
        </p:nvSpPr>
        <p:spPr/>
        <p:txBody>
          <a:bodyPr/>
          <a:lstStyle/>
          <a:p>
            <a:fld id="{D1A7C10A-74DE-42A3-B32F-F15583BC9DB5}" type="slidenum">
              <a:rPr lang="de-DE" smtClean="0"/>
              <a:t>7</a:t>
            </a:fld>
            <a:endParaRPr lang="de-DE"/>
          </a:p>
        </p:txBody>
      </p:sp>
      <p:graphicFrame>
        <p:nvGraphicFramePr>
          <p:cNvPr id="7" name="Google Shape;400;p121">
            <a:extLst>
              <a:ext uri="{FF2B5EF4-FFF2-40B4-BE49-F238E27FC236}">
                <a16:creationId xmlns:a16="http://schemas.microsoft.com/office/drawing/2014/main" id="{A54FBFCD-D3C8-4B6C-8789-64A3D9A1C707}"/>
              </a:ext>
            </a:extLst>
          </p:cNvPr>
          <p:cNvGraphicFramePr/>
          <p:nvPr>
            <p:extLst>
              <p:ext uri="{D42A27DB-BD31-4B8C-83A1-F6EECF244321}">
                <p14:modId xmlns:p14="http://schemas.microsoft.com/office/powerpoint/2010/main" val="2191405381"/>
              </p:ext>
            </p:extLst>
          </p:nvPr>
        </p:nvGraphicFramePr>
        <p:xfrm>
          <a:off x="947539" y="1902667"/>
          <a:ext cx="7969575" cy="3407740"/>
        </p:xfrm>
        <a:graphic>
          <a:graphicData uri="http://schemas.openxmlformats.org/drawingml/2006/table">
            <a:tbl>
              <a:tblPr>
                <a:tableStyleId>{7DF18680-E054-41AD-8BC1-D1AEF772440D}</a:tableStyleId>
              </a:tblPr>
              <a:tblGrid>
                <a:gridCol w="2656525">
                  <a:extLst>
                    <a:ext uri="{9D8B030D-6E8A-4147-A177-3AD203B41FA5}">
                      <a16:colId xmlns:a16="http://schemas.microsoft.com/office/drawing/2014/main" val="20000"/>
                    </a:ext>
                  </a:extLst>
                </a:gridCol>
                <a:gridCol w="2656525">
                  <a:extLst>
                    <a:ext uri="{9D8B030D-6E8A-4147-A177-3AD203B41FA5}">
                      <a16:colId xmlns:a16="http://schemas.microsoft.com/office/drawing/2014/main" val="20001"/>
                    </a:ext>
                  </a:extLst>
                </a:gridCol>
                <a:gridCol w="2656525">
                  <a:extLst>
                    <a:ext uri="{9D8B030D-6E8A-4147-A177-3AD203B41FA5}">
                      <a16:colId xmlns:a16="http://schemas.microsoft.com/office/drawing/2014/main" val="20002"/>
                    </a:ext>
                  </a:extLst>
                </a:gridCol>
              </a:tblGrid>
              <a:tr h="491250">
                <a:tc>
                  <a:txBody>
                    <a:bodyPr/>
                    <a:lstStyle/>
                    <a:p>
                      <a:pPr marL="0" lvl="0" indent="0" algn="l" rtl="0">
                        <a:lnSpc>
                          <a:spcPct val="100000"/>
                        </a:lnSpc>
                        <a:spcBef>
                          <a:spcPts val="0"/>
                        </a:spcBef>
                        <a:spcAft>
                          <a:spcPts val="0"/>
                        </a:spcAft>
                        <a:buNone/>
                      </a:pPr>
                      <a:r>
                        <a:rPr lang="en" sz="1600" b="1" kern="1200" dirty="0">
                          <a:solidFill>
                            <a:schemeClr val="tx1"/>
                          </a:solidFill>
                          <a:sym typeface="Source Sans Pro"/>
                        </a:rPr>
                        <a:t>Unternehmensziel</a:t>
                      </a:r>
                      <a:endParaRPr sz="1600" b="1" kern="1200" dirty="0">
                        <a:solidFill>
                          <a:schemeClr val="tx1"/>
                        </a:solidFill>
                        <a:latin typeface="+mn-lt"/>
                        <a:ea typeface="+mn-ea"/>
                        <a:cs typeface="+mn-cs"/>
                        <a:sym typeface="Source Sans Pro"/>
                      </a:endParaRPr>
                    </a:p>
                  </a:txBody>
                  <a:tcPr marL="274300" marR="274300" marT="91425" marB="91425" anchor="ctr"/>
                </a:tc>
                <a:tc>
                  <a:txBody>
                    <a:bodyPr/>
                    <a:lstStyle/>
                    <a:p>
                      <a:pPr marL="0" lvl="0" indent="0" algn="l" rtl="0">
                        <a:lnSpc>
                          <a:spcPct val="100000"/>
                        </a:lnSpc>
                        <a:spcBef>
                          <a:spcPts val="0"/>
                        </a:spcBef>
                        <a:spcAft>
                          <a:spcPts val="0"/>
                        </a:spcAft>
                        <a:buNone/>
                      </a:pPr>
                      <a:r>
                        <a:rPr lang="en" sz="1600" b="1" dirty="0">
                          <a:solidFill>
                            <a:schemeClr val="tx1"/>
                          </a:solidFill>
                          <a:sym typeface="Source Sans Pro"/>
                        </a:rPr>
                        <a:t>Social Media-Ziel</a:t>
                      </a:r>
                      <a:endParaRPr sz="1600" b="1" dirty="0">
                        <a:solidFill>
                          <a:schemeClr val="tx1"/>
                        </a:solidFill>
                        <a:latin typeface="Source Sans Pro"/>
                        <a:ea typeface="Source Sans Pro"/>
                        <a:cs typeface="Source Sans Pro"/>
                        <a:sym typeface="Source Sans Pro"/>
                      </a:endParaRPr>
                    </a:p>
                  </a:txBody>
                  <a:tcPr marL="274300" marR="274300" marT="91425" marB="91425" anchor="ctr"/>
                </a:tc>
                <a:tc>
                  <a:txBody>
                    <a:bodyPr/>
                    <a:lstStyle/>
                    <a:p>
                      <a:pPr marL="0" lvl="0" indent="0" algn="l" rtl="0">
                        <a:lnSpc>
                          <a:spcPct val="100000"/>
                        </a:lnSpc>
                        <a:spcBef>
                          <a:spcPts val="0"/>
                        </a:spcBef>
                        <a:spcAft>
                          <a:spcPts val="0"/>
                        </a:spcAft>
                        <a:buNone/>
                      </a:pPr>
                      <a:r>
                        <a:rPr lang="en" sz="1600" b="1" dirty="0">
                          <a:solidFill>
                            <a:schemeClr val="tx1"/>
                          </a:solidFill>
                          <a:sym typeface="Source Sans Pro"/>
                        </a:rPr>
                        <a:t>Wir messen</a:t>
                      </a:r>
                      <a:endParaRPr sz="1600" b="1" dirty="0">
                        <a:solidFill>
                          <a:schemeClr val="tx1"/>
                        </a:solidFill>
                        <a:latin typeface="Source Sans Pro"/>
                        <a:ea typeface="Source Sans Pro"/>
                        <a:cs typeface="Source Sans Pro"/>
                        <a:sym typeface="Source Sans Pro"/>
                      </a:endParaRPr>
                    </a:p>
                  </a:txBody>
                  <a:tcPr marL="274300" marR="274300" marT="91425" marB="91425" anchor="ctr"/>
                </a:tc>
                <a:extLst>
                  <a:ext uri="{0D108BD9-81ED-4DB2-BD59-A6C34878D82A}">
                    <a16:rowId xmlns:a16="http://schemas.microsoft.com/office/drawing/2014/main" val="10000"/>
                  </a:ext>
                </a:extLst>
              </a:tr>
              <a:tr h="631950">
                <a:tc>
                  <a:txBody>
                    <a:bodyPr/>
                    <a:lstStyle/>
                    <a:p>
                      <a:pPr marL="0" lvl="0" indent="0" algn="l" rtl="0">
                        <a:spcBef>
                          <a:spcPts val="0"/>
                        </a:spcBef>
                        <a:spcAft>
                          <a:spcPts val="0"/>
                        </a:spcAft>
                        <a:buNone/>
                      </a:pPr>
                      <a:r>
                        <a:rPr lang="en" dirty="0">
                          <a:solidFill>
                            <a:schemeClr val="tx1"/>
                          </a:solidFill>
                          <a:sym typeface="Source Sans Pro"/>
                        </a:rPr>
                        <a:t>Wachstum/Branding</a:t>
                      </a:r>
                      <a:endParaRPr dirty="0">
                        <a:solidFill>
                          <a:schemeClr val="tx1"/>
                        </a:solidFill>
                        <a:latin typeface="Source Sans Pro"/>
                        <a:ea typeface="Source Sans Pro"/>
                        <a:cs typeface="Source Sans Pro"/>
                        <a:sym typeface="Source Sans Pro"/>
                      </a:endParaRPr>
                    </a:p>
                  </a:txBody>
                  <a:tcPr marL="274300" marR="274300" marT="91425" marB="91425" anchor="ctr"/>
                </a:tc>
                <a:tc>
                  <a:txBody>
                    <a:bodyPr/>
                    <a:lstStyle/>
                    <a:p>
                      <a:pPr marL="0" lvl="0" indent="0" algn="l" rtl="0">
                        <a:spcBef>
                          <a:spcPts val="0"/>
                        </a:spcBef>
                        <a:spcAft>
                          <a:spcPts val="0"/>
                        </a:spcAft>
                        <a:buNone/>
                      </a:pPr>
                      <a:r>
                        <a:rPr lang="en" sz="1300" dirty="0">
                          <a:solidFill>
                            <a:schemeClr val="tx1"/>
                          </a:solidFill>
                          <a:sym typeface="Source Sans Pro"/>
                        </a:rPr>
                        <a:t>Bekanntheit</a:t>
                      </a:r>
                      <a:br>
                        <a:rPr lang="en" sz="1300" dirty="0">
                          <a:solidFill>
                            <a:schemeClr val="tx1"/>
                          </a:solidFill>
                          <a:sym typeface="Source Sans Pro"/>
                        </a:rPr>
                      </a:br>
                      <a:endParaRPr sz="1000" i="1" dirty="0">
                        <a:solidFill>
                          <a:schemeClr val="tx1"/>
                        </a:solidFill>
                        <a:latin typeface="Source Sans Pro"/>
                        <a:ea typeface="Source Sans Pro"/>
                        <a:cs typeface="Source Sans Pro"/>
                        <a:sym typeface="Source Sans Pro"/>
                      </a:endParaRPr>
                    </a:p>
                  </a:txBody>
                  <a:tcPr marL="274300" marR="274300" marT="91425" marB="91425" anchor="ctr"/>
                </a:tc>
                <a:tc>
                  <a:txBody>
                    <a:bodyPr/>
                    <a:lstStyle/>
                    <a:p>
                      <a:pPr marL="0" lvl="0" indent="0" algn="l" rtl="0">
                        <a:spcBef>
                          <a:spcPts val="0"/>
                        </a:spcBef>
                        <a:spcAft>
                          <a:spcPts val="0"/>
                        </a:spcAft>
                        <a:buNone/>
                      </a:pPr>
                      <a:r>
                        <a:rPr lang="en" sz="1000">
                          <a:solidFill>
                            <a:schemeClr val="tx1"/>
                          </a:solidFill>
                          <a:sym typeface="Source Sans Pro"/>
                        </a:rPr>
                        <a:t>Follower, Shares, usw. </a:t>
                      </a:r>
                      <a:endParaRPr sz="1000">
                        <a:solidFill>
                          <a:schemeClr val="tx1"/>
                        </a:solidFill>
                        <a:latin typeface="Source Sans Pro"/>
                        <a:ea typeface="Source Sans Pro"/>
                        <a:cs typeface="Source Sans Pro"/>
                        <a:sym typeface="Source Sans Pro"/>
                      </a:endParaRPr>
                    </a:p>
                  </a:txBody>
                  <a:tcPr marL="274300" marR="274300" marT="91425" marB="91425" anchor="ctr"/>
                </a:tc>
                <a:extLst>
                  <a:ext uri="{0D108BD9-81ED-4DB2-BD59-A6C34878D82A}">
                    <a16:rowId xmlns:a16="http://schemas.microsoft.com/office/drawing/2014/main" val="10001"/>
                  </a:ext>
                </a:extLst>
              </a:tr>
              <a:tr h="776525">
                <a:tc>
                  <a:txBody>
                    <a:bodyPr/>
                    <a:lstStyle/>
                    <a:p>
                      <a:pPr marL="0" lvl="0" indent="0" algn="l" rtl="0">
                        <a:spcBef>
                          <a:spcPts val="0"/>
                        </a:spcBef>
                        <a:spcAft>
                          <a:spcPts val="0"/>
                        </a:spcAft>
                        <a:buNone/>
                      </a:pPr>
                      <a:r>
                        <a:rPr lang="en" dirty="0">
                          <a:solidFill>
                            <a:schemeClr val="tx1"/>
                          </a:solidFill>
                          <a:sym typeface="Source Sans Pro"/>
                        </a:rPr>
                        <a:t>Kundenbindung</a:t>
                      </a:r>
                      <a:endParaRPr dirty="0">
                        <a:solidFill>
                          <a:schemeClr val="tx1"/>
                        </a:solidFill>
                        <a:latin typeface="Source Sans Pro"/>
                        <a:ea typeface="Source Sans Pro"/>
                        <a:cs typeface="Source Sans Pro"/>
                        <a:sym typeface="Source Sans Pro"/>
                      </a:endParaRPr>
                    </a:p>
                  </a:txBody>
                  <a:tcPr marL="274300" marR="274300" marT="91425" marB="91425" anchor="ctr"/>
                </a:tc>
                <a:tc>
                  <a:txBody>
                    <a:bodyPr/>
                    <a:lstStyle/>
                    <a:p>
                      <a:pPr marL="0" lvl="0" indent="0" algn="l" rtl="0">
                        <a:spcBef>
                          <a:spcPts val="0"/>
                        </a:spcBef>
                        <a:spcAft>
                          <a:spcPts val="0"/>
                        </a:spcAft>
                        <a:buNone/>
                      </a:pPr>
                      <a:r>
                        <a:rPr lang="en" sz="1300" dirty="0">
                          <a:solidFill>
                            <a:schemeClr val="tx1"/>
                          </a:solidFill>
                          <a:sym typeface="Source Sans Pro"/>
                        </a:rPr>
                        <a:t>Engagement = I</a:t>
                      </a:r>
                      <a:r>
                        <a:rPr lang="de-DE" sz="1300" dirty="0">
                          <a:solidFill>
                            <a:schemeClr val="tx1"/>
                          </a:solidFill>
                          <a:sym typeface="Source Sans Pro"/>
                        </a:rPr>
                        <a:t>n</a:t>
                      </a:r>
                      <a:r>
                        <a:rPr lang="en" sz="1300" dirty="0">
                          <a:solidFill>
                            <a:schemeClr val="tx1"/>
                          </a:solidFill>
                          <a:sym typeface="Source Sans Pro"/>
                        </a:rPr>
                        <a:t>teraktion der Zielgruppe mit dem Content </a:t>
                      </a:r>
                      <a:br>
                        <a:rPr lang="en" sz="1300" dirty="0">
                          <a:solidFill>
                            <a:schemeClr val="tx1"/>
                          </a:solidFill>
                          <a:sym typeface="Source Sans Pro"/>
                        </a:rPr>
                      </a:br>
                      <a:endParaRPr sz="1000" i="1" dirty="0">
                        <a:solidFill>
                          <a:schemeClr val="tx1"/>
                        </a:solidFill>
                        <a:latin typeface="Source Sans Pro"/>
                        <a:ea typeface="Source Sans Pro"/>
                        <a:cs typeface="Source Sans Pro"/>
                        <a:sym typeface="Source Sans Pro"/>
                      </a:endParaRPr>
                    </a:p>
                  </a:txBody>
                  <a:tcPr marL="274300" marR="274300" marT="91425" marB="91425" anchor="ctr"/>
                </a:tc>
                <a:tc>
                  <a:txBody>
                    <a:bodyPr/>
                    <a:lstStyle/>
                    <a:p>
                      <a:pPr marL="0" lvl="0" indent="0" algn="l" rtl="0">
                        <a:spcBef>
                          <a:spcPts val="0"/>
                        </a:spcBef>
                        <a:spcAft>
                          <a:spcPts val="0"/>
                        </a:spcAft>
                        <a:buNone/>
                      </a:pPr>
                      <a:r>
                        <a:rPr lang="en" sz="1000" dirty="0">
                          <a:solidFill>
                            <a:schemeClr val="tx1"/>
                          </a:solidFill>
                          <a:sym typeface="Source Sans Pro"/>
                        </a:rPr>
                        <a:t>Kommentare, Likes, @Erwähnungen, usw.</a:t>
                      </a:r>
                      <a:endParaRPr sz="1000" dirty="0">
                        <a:solidFill>
                          <a:schemeClr val="tx1"/>
                        </a:solidFill>
                        <a:latin typeface="Source Sans Pro"/>
                        <a:ea typeface="Source Sans Pro"/>
                        <a:cs typeface="Source Sans Pro"/>
                        <a:sym typeface="Source Sans Pro"/>
                      </a:endParaRPr>
                    </a:p>
                  </a:txBody>
                  <a:tcPr marL="274300" marR="274300" marT="91425" marB="91425" anchor="ctr"/>
                </a:tc>
                <a:extLst>
                  <a:ext uri="{0D108BD9-81ED-4DB2-BD59-A6C34878D82A}">
                    <a16:rowId xmlns:a16="http://schemas.microsoft.com/office/drawing/2014/main" val="10002"/>
                  </a:ext>
                </a:extLst>
              </a:tr>
              <a:tr h="776525">
                <a:tc>
                  <a:txBody>
                    <a:bodyPr/>
                    <a:lstStyle/>
                    <a:p>
                      <a:pPr marL="0" lvl="0" indent="0" algn="l" rtl="0">
                        <a:spcBef>
                          <a:spcPts val="0"/>
                        </a:spcBef>
                        <a:spcAft>
                          <a:spcPts val="0"/>
                        </a:spcAft>
                        <a:buNone/>
                      </a:pPr>
                      <a:r>
                        <a:rPr lang="en" dirty="0">
                          <a:solidFill>
                            <a:schemeClr val="tx1"/>
                          </a:solidFill>
                          <a:sym typeface="Source Sans Pro"/>
                        </a:rPr>
                        <a:t>Leads und Verkäufe</a:t>
                      </a:r>
                      <a:endParaRPr dirty="0">
                        <a:solidFill>
                          <a:schemeClr val="tx1"/>
                        </a:solidFill>
                        <a:latin typeface="Source Sans Pro"/>
                        <a:ea typeface="Source Sans Pro"/>
                        <a:cs typeface="Source Sans Pro"/>
                        <a:sym typeface="Source Sans Pro"/>
                      </a:endParaRPr>
                    </a:p>
                  </a:txBody>
                  <a:tcPr marL="274300" marR="274300" marT="91425" marB="91425" anchor="ctr"/>
                </a:tc>
                <a:tc>
                  <a:txBody>
                    <a:bodyPr/>
                    <a:lstStyle/>
                    <a:p>
                      <a:pPr marL="0" lvl="0" indent="0" algn="l" rtl="0">
                        <a:spcBef>
                          <a:spcPts val="0"/>
                        </a:spcBef>
                        <a:spcAft>
                          <a:spcPts val="0"/>
                        </a:spcAft>
                        <a:buNone/>
                      </a:pPr>
                      <a:r>
                        <a:rPr lang="en" sz="1300" dirty="0">
                          <a:solidFill>
                            <a:schemeClr val="tx1"/>
                          </a:solidFill>
                          <a:sym typeface="Source Sans Pro"/>
                        </a:rPr>
                        <a:t>Conversions </a:t>
                      </a:r>
                      <a:br>
                        <a:rPr lang="en" sz="1300" dirty="0">
                          <a:solidFill>
                            <a:schemeClr val="tx1"/>
                          </a:solidFill>
                          <a:sym typeface="Source Sans Pro"/>
                        </a:rPr>
                      </a:br>
                      <a:endParaRPr sz="1000" i="1" dirty="0">
                        <a:solidFill>
                          <a:schemeClr val="tx1"/>
                        </a:solidFill>
                        <a:latin typeface="Source Sans Pro"/>
                        <a:ea typeface="Source Sans Pro"/>
                        <a:cs typeface="Source Sans Pro"/>
                        <a:sym typeface="Source Sans Pro"/>
                      </a:endParaRPr>
                    </a:p>
                  </a:txBody>
                  <a:tcPr marL="274300" marR="274300" marT="91425" marB="91425" anchor="ctr"/>
                </a:tc>
                <a:tc>
                  <a:txBody>
                    <a:bodyPr/>
                    <a:lstStyle/>
                    <a:p>
                      <a:pPr marL="0" lvl="0" indent="0" algn="l" rtl="0">
                        <a:spcBef>
                          <a:spcPts val="0"/>
                        </a:spcBef>
                        <a:spcAft>
                          <a:spcPts val="0"/>
                        </a:spcAft>
                        <a:buNone/>
                      </a:pPr>
                      <a:r>
                        <a:rPr lang="en" sz="1000" dirty="0">
                          <a:solidFill>
                            <a:schemeClr val="tx1"/>
                          </a:solidFill>
                          <a:sym typeface="Source Sans Pro"/>
                        </a:rPr>
                        <a:t>I</a:t>
                      </a:r>
                      <a:r>
                        <a:rPr lang="de-DE" sz="1000" dirty="0">
                          <a:solidFill>
                            <a:schemeClr val="tx1"/>
                          </a:solidFill>
                          <a:sym typeface="Source Sans Pro"/>
                        </a:rPr>
                        <a:t>n</a:t>
                      </a:r>
                      <a:r>
                        <a:rPr lang="en" sz="1000" dirty="0">
                          <a:solidFill>
                            <a:schemeClr val="tx1"/>
                          </a:solidFill>
                          <a:sym typeface="Source Sans Pro"/>
                        </a:rPr>
                        <a:t>teraktionen = Website-Klicks, Email-Anmeldungen, Downloads auf der Website</a:t>
                      </a:r>
                      <a:endParaRPr sz="1000" dirty="0">
                        <a:solidFill>
                          <a:schemeClr val="tx1"/>
                        </a:solidFill>
                        <a:latin typeface="Source Sans Pro"/>
                        <a:ea typeface="Source Sans Pro"/>
                        <a:cs typeface="Source Sans Pro"/>
                        <a:sym typeface="Source Sans Pro"/>
                      </a:endParaRPr>
                    </a:p>
                  </a:txBody>
                  <a:tcPr marL="274300" marR="274300" marT="91425" marB="91425" anchor="ctr"/>
                </a:tc>
                <a:extLst>
                  <a:ext uri="{0D108BD9-81ED-4DB2-BD59-A6C34878D82A}">
                    <a16:rowId xmlns:a16="http://schemas.microsoft.com/office/drawing/2014/main" val="10003"/>
                  </a:ext>
                </a:extLst>
              </a:tr>
              <a:tr h="510350">
                <a:tc>
                  <a:txBody>
                    <a:bodyPr/>
                    <a:lstStyle/>
                    <a:p>
                      <a:pPr marL="0" lvl="0" indent="0" algn="l" rtl="0">
                        <a:spcBef>
                          <a:spcPts val="0"/>
                        </a:spcBef>
                        <a:spcAft>
                          <a:spcPts val="0"/>
                        </a:spcAft>
                        <a:buNone/>
                      </a:pPr>
                      <a:r>
                        <a:rPr lang="en">
                          <a:solidFill>
                            <a:schemeClr val="tx1"/>
                          </a:solidFill>
                          <a:sym typeface="Source Sans Pro"/>
                        </a:rPr>
                        <a:t>Kundenbindung verbessern</a:t>
                      </a:r>
                      <a:endParaRPr>
                        <a:solidFill>
                          <a:schemeClr val="tx1"/>
                        </a:solidFill>
                        <a:latin typeface="Source Sans Pro"/>
                        <a:ea typeface="Source Sans Pro"/>
                        <a:cs typeface="Source Sans Pro"/>
                        <a:sym typeface="Source Sans Pro"/>
                      </a:endParaRPr>
                    </a:p>
                  </a:txBody>
                  <a:tcPr marL="274300" marR="274300" marT="91425" marB="91425" anchor="ctr"/>
                </a:tc>
                <a:tc>
                  <a:txBody>
                    <a:bodyPr/>
                    <a:lstStyle/>
                    <a:p>
                      <a:pPr marL="0" lvl="0" indent="0" algn="l" rtl="0">
                        <a:spcBef>
                          <a:spcPts val="0"/>
                        </a:spcBef>
                        <a:spcAft>
                          <a:spcPts val="0"/>
                        </a:spcAft>
                        <a:buNone/>
                      </a:pPr>
                      <a:r>
                        <a:rPr lang="en" sz="1300" dirty="0">
                          <a:solidFill>
                            <a:schemeClr val="tx1"/>
                          </a:solidFill>
                          <a:sym typeface="Source Sans Pro"/>
                        </a:rPr>
                        <a:t>Kunden-Dialog </a:t>
                      </a:r>
                      <a:br>
                        <a:rPr lang="en" sz="1300" dirty="0">
                          <a:solidFill>
                            <a:schemeClr val="tx1"/>
                          </a:solidFill>
                          <a:sym typeface="Source Sans Pro"/>
                        </a:rPr>
                      </a:br>
                      <a:endParaRPr sz="1000" i="1" dirty="0">
                        <a:solidFill>
                          <a:schemeClr val="tx1"/>
                        </a:solidFill>
                        <a:latin typeface="Source Sans Pro"/>
                        <a:ea typeface="Source Sans Pro"/>
                        <a:cs typeface="Source Sans Pro"/>
                        <a:sym typeface="Source Sans Pro"/>
                      </a:endParaRPr>
                    </a:p>
                  </a:txBody>
                  <a:tcPr marL="274300" marR="274300" marT="91425" marB="91425" anchor="ctr"/>
                </a:tc>
                <a:tc>
                  <a:txBody>
                    <a:bodyPr/>
                    <a:lstStyle/>
                    <a:p>
                      <a:pPr marL="0" lvl="0" indent="0" algn="l" rtl="0">
                        <a:spcBef>
                          <a:spcPts val="0"/>
                        </a:spcBef>
                        <a:spcAft>
                          <a:spcPts val="0"/>
                        </a:spcAft>
                        <a:buNone/>
                      </a:pPr>
                      <a:r>
                        <a:rPr lang="de-DE" sz="1000" dirty="0">
                          <a:solidFill>
                            <a:schemeClr val="tx1"/>
                          </a:solidFill>
                          <a:sym typeface="Source Sans Pro"/>
                        </a:rPr>
                        <a:t>A</a:t>
                      </a:r>
                      <a:r>
                        <a:rPr lang="en" sz="1000" dirty="0">
                          <a:solidFill>
                            <a:schemeClr val="tx1"/>
                          </a:solidFill>
                          <a:sym typeface="Source Sans Pro"/>
                        </a:rPr>
                        <a:t>llgemeine Social Media-Stimmung in den Kanälen, durchschnittl. Antwortzeit (Nachrichten, Chats als Kundenservice)</a:t>
                      </a:r>
                      <a:endParaRPr sz="1000" dirty="0">
                        <a:solidFill>
                          <a:schemeClr val="tx1"/>
                        </a:solidFill>
                        <a:latin typeface="Source Sans Pro"/>
                        <a:ea typeface="Source Sans Pro"/>
                        <a:cs typeface="Source Sans Pro"/>
                        <a:sym typeface="Source Sans Pro"/>
                      </a:endParaRPr>
                    </a:p>
                  </a:txBody>
                  <a:tcPr marL="274300" marR="274300" marT="91425" marB="91425"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236101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92E3C9-56CE-408E-9E34-9219ED937F29}"/>
              </a:ext>
            </a:extLst>
          </p:cNvPr>
          <p:cNvSpPr>
            <a:spLocks noGrp="1"/>
          </p:cNvSpPr>
          <p:nvPr>
            <p:ph type="title"/>
          </p:nvPr>
        </p:nvSpPr>
        <p:spPr>
          <a:xfrm>
            <a:off x="838200" y="365126"/>
            <a:ext cx="10515600" cy="1304284"/>
          </a:xfrm>
        </p:spPr>
        <p:txBody>
          <a:bodyPr vert="horz" lIns="91440" tIns="45720" rIns="91440" bIns="45720" rtlCol="0" anchor="ctr">
            <a:normAutofit/>
          </a:bodyPr>
          <a:lstStyle/>
          <a:p>
            <a:r>
              <a:rPr lang="de-DE" dirty="0"/>
              <a:t>S.M.A.R.T-Prinzip zur Zieldefinition</a:t>
            </a:r>
          </a:p>
        </p:txBody>
      </p:sp>
      <p:sp>
        <p:nvSpPr>
          <p:cNvPr id="3" name="Inhaltsplatzhalter 2">
            <a:extLst>
              <a:ext uri="{FF2B5EF4-FFF2-40B4-BE49-F238E27FC236}">
                <a16:creationId xmlns:a16="http://schemas.microsoft.com/office/drawing/2014/main" id="{84B0CA08-1E5F-403B-A93E-DF85BDEAD604}"/>
              </a:ext>
            </a:extLst>
          </p:cNvPr>
          <p:cNvSpPr>
            <a:spLocks noGrp="1"/>
          </p:cNvSpPr>
          <p:nvPr>
            <p:ph idx="1"/>
          </p:nvPr>
        </p:nvSpPr>
        <p:spPr>
          <a:xfrm>
            <a:off x="710012" y="2643172"/>
            <a:ext cx="10515600" cy="3808601"/>
          </a:xfrm>
        </p:spPr>
        <p:txBody>
          <a:bodyPr>
            <a:normAutofit/>
          </a:bodyPr>
          <a:lstStyle/>
          <a:p>
            <a:pPr marL="0" lvl="0" indent="0" algn="l" rtl="0">
              <a:lnSpc>
                <a:spcPct val="120000"/>
              </a:lnSpc>
              <a:spcBef>
                <a:spcPts val="0"/>
              </a:spcBef>
              <a:spcAft>
                <a:spcPts val="0"/>
              </a:spcAft>
              <a:buNone/>
            </a:pPr>
            <a:r>
              <a:rPr lang="de-DE" sz="2000" dirty="0">
                <a:sym typeface="Source Sans Pro"/>
              </a:rPr>
              <a:t>Diese Ergebnisse wollen wir  bis </a:t>
            </a:r>
            <a:r>
              <a:rPr lang="de-DE" sz="2000" dirty="0">
                <a:solidFill>
                  <a:srgbClr val="FF0000"/>
                </a:solidFill>
                <a:sym typeface="Source Sans Pro"/>
              </a:rPr>
              <a:t>[Datum/Monat/Quartal/Jahr] </a:t>
            </a:r>
            <a:r>
              <a:rPr lang="de-DE" sz="2000" dirty="0">
                <a:sym typeface="Source Sans Pro"/>
              </a:rPr>
              <a:t>generieren:</a:t>
            </a:r>
          </a:p>
          <a:p>
            <a:pPr marL="0" lvl="0" indent="0" algn="l" rtl="0">
              <a:lnSpc>
                <a:spcPct val="120000"/>
              </a:lnSpc>
              <a:spcBef>
                <a:spcPts val="0"/>
              </a:spcBef>
              <a:spcAft>
                <a:spcPts val="0"/>
              </a:spcAft>
              <a:buNone/>
            </a:pPr>
            <a:endParaRPr lang="de-DE" sz="2000" dirty="0">
              <a:sym typeface="Source Sans Pro"/>
            </a:endParaRPr>
          </a:p>
          <a:p>
            <a:pPr marL="0" indent="0" algn="ctr" rtl="0" eaLnBrk="1" fontAlgn="ctr" latinLnBrk="0" hangingPunct="1">
              <a:spcBef>
                <a:spcPts val="0"/>
              </a:spcBef>
              <a:spcAft>
                <a:spcPts val="0"/>
              </a:spcAft>
            </a:pPr>
            <a:endParaRPr lang="de-DE" sz="1800" b="0" i="0" u="none" strike="noStrike" dirty="0">
              <a:effectLst/>
              <a:latin typeface="Arial" panose="020B0604020202020204" pitchFamily="34" charset="0"/>
            </a:endParaRPr>
          </a:p>
          <a:p>
            <a:pPr marL="285750" indent="-285750" fontAlgn="ctr">
              <a:spcBef>
                <a:spcPts val="0"/>
              </a:spcBef>
              <a:buFont typeface="Wingdings" panose="05000000000000000000" pitchFamily="2" charset="2"/>
              <a:buChar char="ü"/>
            </a:pPr>
            <a:r>
              <a:rPr lang="en-US" sz="1800" dirty="0">
                <a:solidFill>
                  <a:srgbClr val="FF0000"/>
                </a:solidFill>
                <a:latin typeface="Source Sans Pro"/>
                <a:ea typeface="Source Sans Pro"/>
              </a:rPr>
              <a:t>S.M.A.R.T </a:t>
            </a:r>
            <a:r>
              <a:rPr lang="en-US" sz="1800" dirty="0" err="1">
                <a:solidFill>
                  <a:srgbClr val="FF0000"/>
                </a:solidFill>
                <a:latin typeface="Source Sans Pro"/>
                <a:ea typeface="Source Sans Pro"/>
              </a:rPr>
              <a:t>Ziel</a:t>
            </a:r>
            <a:r>
              <a:rPr lang="en-US" sz="1800" dirty="0">
                <a:solidFill>
                  <a:srgbClr val="FF0000"/>
                </a:solidFill>
                <a:latin typeface="Source Sans Pro"/>
                <a:ea typeface="Source Sans Pro"/>
              </a:rPr>
              <a:t> 1 – </a:t>
            </a:r>
            <a:r>
              <a:rPr lang="en-US" sz="1800" dirty="0" err="1">
                <a:solidFill>
                  <a:srgbClr val="FF0000"/>
                </a:solidFill>
                <a:latin typeface="Source Sans Pro"/>
                <a:ea typeface="Source Sans Pro"/>
              </a:rPr>
              <a:t>Steigerung</a:t>
            </a:r>
            <a:r>
              <a:rPr lang="en-US" sz="1800" dirty="0">
                <a:solidFill>
                  <a:srgbClr val="FF0000"/>
                </a:solidFill>
                <a:latin typeface="Source Sans Pro"/>
                <a:ea typeface="Source Sans Pro"/>
              </a:rPr>
              <a:t> der ø </a:t>
            </a:r>
            <a:r>
              <a:rPr lang="en-US" sz="1800" dirty="0" err="1">
                <a:solidFill>
                  <a:srgbClr val="FF0000"/>
                </a:solidFill>
                <a:latin typeface="Source Sans Pro"/>
                <a:ea typeface="Source Sans Pro"/>
              </a:rPr>
              <a:t>Anzahl</a:t>
            </a:r>
            <a:r>
              <a:rPr lang="en-US" sz="1800" dirty="0">
                <a:solidFill>
                  <a:srgbClr val="FF0000"/>
                </a:solidFill>
                <a:latin typeface="Source Sans Pro"/>
                <a:ea typeface="Source Sans Pro"/>
              </a:rPr>
              <a:t> an Facebook-</a:t>
            </a:r>
            <a:r>
              <a:rPr lang="en-US" sz="1800" dirty="0" err="1">
                <a:solidFill>
                  <a:srgbClr val="FF0000"/>
                </a:solidFill>
                <a:latin typeface="Source Sans Pro"/>
                <a:ea typeface="Source Sans Pro"/>
              </a:rPr>
              <a:t>Kommentaren</a:t>
            </a:r>
            <a:r>
              <a:rPr lang="en-US" sz="1800" dirty="0">
                <a:solidFill>
                  <a:srgbClr val="FF0000"/>
                </a:solidFill>
                <a:latin typeface="Source Sans Pro"/>
                <a:ea typeface="Source Sans Pro"/>
              </a:rPr>
              <a:t> pro Posting von 10 auf 15 in den </a:t>
            </a:r>
            <a:r>
              <a:rPr lang="en-US" sz="1800" dirty="0" err="1">
                <a:solidFill>
                  <a:srgbClr val="FF0000"/>
                </a:solidFill>
                <a:latin typeface="Source Sans Pro"/>
                <a:ea typeface="Source Sans Pro"/>
              </a:rPr>
              <a:t>nächsten</a:t>
            </a:r>
            <a:r>
              <a:rPr lang="en-US" sz="1800" dirty="0">
                <a:solidFill>
                  <a:srgbClr val="FF0000"/>
                </a:solidFill>
                <a:latin typeface="Source Sans Pro"/>
                <a:ea typeface="Source Sans Pro"/>
              </a:rPr>
              <a:t> 8 </a:t>
            </a:r>
            <a:r>
              <a:rPr lang="en-US" sz="1800" dirty="0" err="1">
                <a:solidFill>
                  <a:srgbClr val="FF0000"/>
                </a:solidFill>
                <a:latin typeface="Source Sans Pro"/>
                <a:ea typeface="Source Sans Pro"/>
              </a:rPr>
              <a:t>Wochen</a:t>
            </a:r>
            <a:endParaRPr lang="en-US" sz="1800" dirty="0">
              <a:solidFill>
                <a:srgbClr val="FF0000"/>
              </a:solidFill>
              <a:latin typeface="Source Sans Pro"/>
              <a:ea typeface="Source Sans Pro"/>
            </a:endParaRPr>
          </a:p>
          <a:p>
            <a:pPr marL="285750" indent="-285750" fontAlgn="ctr">
              <a:spcBef>
                <a:spcPts val="0"/>
              </a:spcBef>
              <a:buFont typeface="Wingdings" panose="05000000000000000000" pitchFamily="2" charset="2"/>
              <a:buChar char="ü"/>
            </a:pPr>
            <a:endParaRPr lang="en-US" sz="1800" dirty="0">
              <a:solidFill>
                <a:srgbClr val="FF0000"/>
              </a:solidFill>
              <a:latin typeface="Source Sans Pro"/>
              <a:ea typeface="Source Sans Pro"/>
            </a:endParaRPr>
          </a:p>
          <a:p>
            <a:pPr marL="285750" indent="-285750" fontAlgn="ctr">
              <a:spcBef>
                <a:spcPts val="0"/>
              </a:spcBef>
              <a:buFont typeface="Wingdings" panose="05000000000000000000" pitchFamily="2" charset="2"/>
              <a:buChar char="ü"/>
            </a:pPr>
            <a:r>
              <a:rPr lang="en-US" sz="1800" dirty="0">
                <a:solidFill>
                  <a:srgbClr val="FF0000"/>
                </a:solidFill>
                <a:latin typeface="Source Sans Pro"/>
                <a:ea typeface="Source Sans Pro"/>
              </a:rPr>
              <a:t>S.M.A.R.T </a:t>
            </a:r>
            <a:r>
              <a:rPr lang="en-US" sz="1800" dirty="0" err="1">
                <a:solidFill>
                  <a:srgbClr val="FF0000"/>
                </a:solidFill>
                <a:latin typeface="Source Sans Pro"/>
                <a:ea typeface="Source Sans Pro"/>
              </a:rPr>
              <a:t>Ziel</a:t>
            </a:r>
            <a:r>
              <a:rPr lang="en-US" sz="1800" dirty="0">
                <a:solidFill>
                  <a:srgbClr val="FF0000"/>
                </a:solidFill>
                <a:latin typeface="Source Sans Pro"/>
                <a:ea typeface="Source Sans Pro"/>
              </a:rPr>
              <a:t> 2  </a:t>
            </a:r>
          </a:p>
          <a:p>
            <a:pPr marL="285750" indent="-285750" fontAlgn="ctr">
              <a:spcBef>
                <a:spcPts val="0"/>
              </a:spcBef>
              <a:buFont typeface="Wingdings" panose="05000000000000000000" pitchFamily="2" charset="2"/>
              <a:buChar char="ü"/>
            </a:pPr>
            <a:endParaRPr lang="en-US" sz="1800" dirty="0">
              <a:solidFill>
                <a:srgbClr val="FF0000"/>
              </a:solidFill>
              <a:latin typeface="Source Sans Pro"/>
              <a:ea typeface="Source Sans Pro"/>
            </a:endParaRPr>
          </a:p>
          <a:p>
            <a:pPr marL="285750" indent="-285750" fontAlgn="ctr">
              <a:spcBef>
                <a:spcPts val="0"/>
              </a:spcBef>
              <a:buFont typeface="Wingdings" panose="05000000000000000000" pitchFamily="2" charset="2"/>
              <a:buChar char="ü"/>
            </a:pPr>
            <a:r>
              <a:rPr lang="en-US" sz="1800" dirty="0">
                <a:solidFill>
                  <a:srgbClr val="FF0000"/>
                </a:solidFill>
                <a:latin typeface="Source Sans Pro"/>
                <a:ea typeface="Source Sans Pro"/>
              </a:rPr>
              <a:t>S.M.A.R.T </a:t>
            </a:r>
            <a:r>
              <a:rPr lang="en-US" sz="1800" dirty="0" err="1">
                <a:solidFill>
                  <a:srgbClr val="FF0000"/>
                </a:solidFill>
                <a:latin typeface="Source Sans Pro"/>
                <a:ea typeface="Source Sans Pro"/>
              </a:rPr>
              <a:t>Ziel</a:t>
            </a:r>
            <a:r>
              <a:rPr lang="en-US" sz="1800" dirty="0">
                <a:solidFill>
                  <a:srgbClr val="FF0000"/>
                </a:solidFill>
                <a:latin typeface="Source Sans Pro"/>
                <a:ea typeface="Source Sans Pro"/>
              </a:rPr>
              <a:t> 3</a:t>
            </a:r>
          </a:p>
          <a:p>
            <a:pPr marL="285750" indent="-285750" fontAlgn="ctr">
              <a:spcBef>
                <a:spcPts val="0"/>
              </a:spcBef>
              <a:buFont typeface="Wingdings" panose="05000000000000000000" pitchFamily="2" charset="2"/>
              <a:buChar char="ü"/>
            </a:pPr>
            <a:endParaRPr lang="en-US" sz="1800" dirty="0">
              <a:solidFill>
                <a:srgbClr val="FF0000"/>
              </a:solidFill>
              <a:latin typeface="Source Sans Pro"/>
              <a:ea typeface="Source Sans Pro"/>
            </a:endParaRPr>
          </a:p>
          <a:p>
            <a:pPr marL="285750" indent="-285750" fontAlgn="ctr">
              <a:spcBef>
                <a:spcPts val="0"/>
              </a:spcBef>
              <a:buFont typeface="Wingdings" panose="05000000000000000000" pitchFamily="2" charset="2"/>
              <a:buChar char="ü"/>
            </a:pPr>
            <a:r>
              <a:rPr lang="en-US" sz="1800" dirty="0">
                <a:solidFill>
                  <a:srgbClr val="FF0000"/>
                </a:solidFill>
                <a:latin typeface="Source Sans Pro"/>
                <a:ea typeface="Source Sans Pro"/>
              </a:rPr>
              <a:t>S.M.A.R.T </a:t>
            </a:r>
            <a:r>
              <a:rPr lang="en-US" sz="1800" dirty="0" err="1">
                <a:solidFill>
                  <a:srgbClr val="FF0000"/>
                </a:solidFill>
                <a:latin typeface="Source Sans Pro"/>
                <a:ea typeface="Source Sans Pro"/>
              </a:rPr>
              <a:t>Ziel</a:t>
            </a:r>
            <a:r>
              <a:rPr lang="en-US" sz="1800" dirty="0">
                <a:solidFill>
                  <a:srgbClr val="FF0000"/>
                </a:solidFill>
                <a:latin typeface="Source Sans Pro"/>
                <a:ea typeface="Source Sans Pro"/>
              </a:rPr>
              <a:t> 4</a:t>
            </a:r>
          </a:p>
          <a:p>
            <a:pPr marL="285750" indent="-285750" fontAlgn="ctr">
              <a:spcBef>
                <a:spcPts val="0"/>
              </a:spcBef>
              <a:buFont typeface="Wingdings" panose="05000000000000000000" pitchFamily="2" charset="2"/>
              <a:buChar char="ü"/>
            </a:pPr>
            <a:endParaRPr lang="de-DE" sz="1800" dirty="0">
              <a:solidFill>
                <a:srgbClr val="FF0000"/>
              </a:solidFill>
            </a:endParaRPr>
          </a:p>
          <a:p>
            <a:pPr marL="285750" indent="-285750" fontAlgn="ctr">
              <a:spcBef>
                <a:spcPts val="0"/>
              </a:spcBef>
              <a:buFont typeface="Wingdings" panose="05000000000000000000" pitchFamily="2" charset="2"/>
              <a:buChar char="ü"/>
            </a:pPr>
            <a:r>
              <a:rPr lang="de-DE" sz="1800" dirty="0">
                <a:solidFill>
                  <a:srgbClr val="FF0000"/>
                </a:solidFill>
              </a:rPr>
              <a:t>…</a:t>
            </a:r>
          </a:p>
          <a:p>
            <a:pPr marL="285750" indent="-285750" fontAlgn="ctr">
              <a:spcBef>
                <a:spcPts val="0"/>
              </a:spcBef>
              <a:buFont typeface="Wingdings" panose="05000000000000000000" pitchFamily="2" charset="2"/>
              <a:buChar char="ü"/>
            </a:pPr>
            <a:endParaRPr lang="de-DE" sz="1800" dirty="0"/>
          </a:p>
          <a:p>
            <a:endParaRPr lang="de-DE" dirty="0"/>
          </a:p>
          <a:p>
            <a:endParaRPr lang="de-DE" dirty="0"/>
          </a:p>
          <a:p>
            <a:endParaRPr lang="de-DE" dirty="0"/>
          </a:p>
        </p:txBody>
      </p:sp>
      <p:sp>
        <p:nvSpPr>
          <p:cNvPr id="4" name="Datumsplatzhalter 3">
            <a:extLst>
              <a:ext uri="{FF2B5EF4-FFF2-40B4-BE49-F238E27FC236}">
                <a16:creationId xmlns:a16="http://schemas.microsoft.com/office/drawing/2014/main" id="{0258BD86-E393-4A10-89A9-000C6D2E5B06}"/>
              </a:ext>
            </a:extLst>
          </p:cNvPr>
          <p:cNvSpPr>
            <a:spLocks noGrp="1"/>
          </p:cNvSpPr>
          <p:nvPr>
            <p:ph type="dt" sz="half" idx="10"/>
          </p:nvPr>
        </p:nvSpPr>
        <p:spPr/>
        <p:txBody>
          <a:bodyPr/>
          <a:lstStyle/>
          <a:p>
            <a:fld id="{09C6AA02-C35B-4E8C-A6CC-B0FBE3C6543D}" type="datetime1">
              <a:rPr lang="de-DE" smtClean="0"/>
              <a:t>10.01.2022</a:t>
            </a:fld>
            <a:endParaRPr lang="de-DE"/>
          </a:p>
        </p:txBody>
      </p:sp>
      <p:sp>
        <p:nvSpPr>
          <p:cNvPr id="5" name="Fußzeilenplatzhalter 4">
            <a:extLst>
              <a:ext uri="{FF2B5EF4-FFF2-40B4-BE49-F238E27FC236}">
                <a16:creationId xmlns:a16="http://schemas.microsoft.com/office/drawing/2014/main" id="{DAFFA0A9-DF92-4B95-AC9D-F5FEDE305A20}"/>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85250830-79C2-4CA4-ADF3-982675658A8A}"/>
              </a:ext>
            </a:extLst>
          </p:cNvPr>
          <p:cNvSpPr>
            <a:spLocks noGrp="1"/>
          </p:cNvSpPr>
          <p:nvPr>
            <p:ph type="sldNum" sz="quarter" idx="12"/>
          </p:nvPr>
        </p:nvSpPr>
        <p:spPr/>
        <p:txBody>
          <a:bodyPr/>
          <a:lstStyle/>
          <a:p>
            <a:fld id="{D1A7C10A-74DE-42A3-B32F-F15583BC9DB5}" type="slidenum">
              <a:rPr lang="de-DE" smtClean="0"/>
              <a:t>8</a:t>
            </a:fld>
            <a:endParaRPr lang="de-DE"/>
          </a:p>
        </p:txBody>
      </p:sp>
      <p:sp>
        <p:nvSpPr>
          <p:cNvPr id="7" name="Textfeld 6">
            <a:extLst>
              <a:ext uri="{FF2B5EF4-FFF2-40B4-BE49-F238E27FC236}">
                <a16:creationId xmlns:a16="http://schemas.microsoft.com/office/drawing/2014/main" id="{E0E6C463-724C-43AB-AE2F-AA50D94A0CC9}"/>
              </a:ext>
            </a:extLst>
          </p:cNvPr>
          <p:cNvSpPr txBox="1"/>
          <p:nvPr/>
        </p:nvSpPr>
        <p:spPr>
          <a:xfrm>
            <a:off x="838200" y="1602293"/>
            <a:ext cx="10515600" cy="646331"/>
          </a:xfrm>
          <a:prstGeom prst="rect">
            <a:avLst/>
          </a:prstGeom>
          <a:solidFill>
            <a:schemeClr val="accent1">
              <a:lumMod val="20000"/>
              <a:lumOff val="80000"/>
            </a:schemeClr>
          </a:solidFill>
        </p:spPr>
        <p:txBody>
          <a:bodyPr wrap="square" rtlCol="0">
            <a:spAutoFit/>
          </a:bodyPr>
          <a:lstStyle/>
          <a:p>
            <a:r>
              <a:rPr lang="en" b="1" dirty="0">
                <a:sym typeface="Source Sans Pro"/>
              </a:rPr>
              <a:t>Definieren Sie Ziele nach dem SMART-Prinzip: S</a:t>
            </a:r>
            <a:r>
              <a:rPr lang="en" dirty="0">
                <a:sym typeface="Source Sans Pro"/>
              </a:rPr>
              <a:t>pecific (spezifisch),</a:t>
            </a:r>
            <a:r>
              <a:rPr lang="en" b="1" dirty="0">
                <a:sym typeface="Source Sans Pro"/>
              </a:rPr>
              <a:t> M</a:t>
            </a:r>
            <a:r>
              <a:rPr lang="en" dirty="0">
                <a:sym typeface="Source Sans Pro"/>
              </a:rPr>
              <a:t>easurable (messbar), </a:t>
            </a:r>
            <a:r>
              <a:rPr lang="en" b="1" dirty="0">
                <a:sym typeface="Source Sans Pro"/>
              </a:rPr>
              <a:t>A</a:t>
            </a:r>
            <a:r>
              <a:rPr lang="en" dirty="0">
                <a:sym typeface="Source Sans Pro"/>
              </a:rPr>
              <a:t>ttainable (realisierbar), </a:t>
            </a:r>
            <a:r>
              <a:rPr lang="en" b="1" dirty="0">
                <a:sym typeface="Source Sans Pro"/>
              </a:rPr>
              <a:t>R</a:t>
            </a:r>
            <a:r>
              <a:rPr lang="en" dirty="0">
                <a:sym typeface="Source Sans Pro"/>
              </a:rPr>
              <a:t>elevant, </a:t>
            </a:r>
            <a:r>
              <a:rPr lang="en" b="1" dirty="0">
                <a:sym typeface="Source Sans Pro"/>
              </a:rPr>
              <a:t>T</a:t>
            </a:r>
            <a:r>
              <a:rPr lang="en" dirty="0">
                <a:sym typeface="Source Sans Pro"/>
              </a:rPr>
              <a:t>imely (terminiert)</a:t>
            </a:r>
            <a:endParaRPr lang="de-DE" dirty="0"/>
          </a:p>
        </p:txBody>
      </p:sp>
    </p:spTree>
    <p:extLst>
      <p:ext uri="{BB962C8B-B14F-4D97-AF65-F5344CB8AC3E}">
        <p14:creationId xmlns:p14="http://schemas.microsoft.com/office/powerpoint/2010/main" val="1817218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6AE5E6-3CA3-4E68-A7A9-732A71BE805E}"/>
              </a:ext>
            </a:extLst>
          </p:cNvPr>
          <p:cNvSpPr>
            <a:spLocks noGrp="1"/>
          </p:cNvSpPr>
          <p:nvPr>
            <p:ph type="ctrTitle"/>
          </p:nvPr>
        </p:nvSpPr>
        <p:spPr/>
        <p:txBody>
          <a:bodyPr/>
          <a:lstStyle/>
          <a:p>
            <a:r>
              <a:rPr lang="de-DE" dirty="0"/>
              <a:t>Zielgruppen definieren</a:t>
            </a:r>
          </a:p>
        </p:txBody>
      </p:sp>
      <p:sp>
        <p:nvSpPr>
          <p:cNvPr id="4" name="Datumsplatzhalter 3">
            <a:extLst>
              <a:ext uri="{FF2B5EF4-FFF2-40B4-BE49-F238E27FC236}">
                <a16:creationId xmlns:a16="http://schemas.microsoft.com/office/drawing/2014/main" id="{111C7A61-D13E-4259-BE9F-71F49BC493D9}"/>
              </a:ext>
            </a:extLst>
          </p:cNvPr>
          <p:cNvSpPr>
            <a:spLocks noGrp="1"/>
          </p:cNvSpPr>
          <p:nvPr>
            <p:ph type="dt" sz="half" idx="10"/>
          </p:nvPr>
        </p:nvSpPr>
        <p:spPr/>
        <p:txBody>
          <a:bodyPr/>
          <a:lstStyle/>
          <a:p>
            <a:fld id="{47057CE6-4CEF-4724-8C17-AD16308761F6}" type="datetime1">
              <a:rPr lang="de-DE" smtClean="0"/>
              <a:t>10.01.2022</a:t>
            </a:fld>
            <a:endParaRPr lang="de-DE"/>
          </a:p>
        </p:txBody>
      </p:sp>
      <p:sp>
        <p:nvSpPr>
          <p:cNvPr id="5" name="Fußzeilenplatzhalter 4">
            <a:extLst>
              <a:ext uri="{FF2B5EF4-FFF2-40B4-BE49-F238E27FC236}">
                <a16:creationId xmlns:a16="http://schemas.microsoft.com/office/drawing/2014/main" id="{4107A4AA-6B58-49E6-8A2C-F8BACCE0D6EA}"/>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DC902AC2-A346-4D27-992B-DAB9CF513AA9}"/>
              </a:ext>
            </a:extLst>
          </p:cNvPr>
          <p:cNvSpPr>
            <a:spLocks noGrp="1"/>
          </p:cNvSpPr>
          <p:nvPr>
            <p:ph type="sldNum" sz="quarter" idx="12"/>
          </p:nvPr>
        </p:nvSpPr>
        <p:spPr/>
        <p:txBody>
          <a:bodyPr/>
          <a:lstStyle/>
          <a:p>
            <a:fld id="{D1A7C10A-74DE-42A3-B32F-F15583BC9DB5}" type="slidenum">
              <a:rPr lang="de-DE" smtClean="0"/>
              <a:t>9</a:t>
            </a:fld>
            <a:endParaRPr lang="de-DE"/>
          </a:p>
        </p:txBody>
      </p:sp>
    </p:spTree>
    <p:extLst>
      <p:ext uri="{BB962C8B-B14F-4D97-AF65-F5344CB8AC3E}">
        <p14:creationId xmlns:p14="http://schemas.microsoft.com/office/powerpoint/2010/main" val="250730531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1323</Words>
  <Application>Microsoft Office PowerPoint</Application>
  <PresentationFormat>Breitbild</PresentationFormat>
  <Paragraphs>258</Paragraphs>
  <Slides>23</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23</vt:i4>
      </vt:variant>
    </vt:vector>
  </HeadingPairs>
  <TitlesOfParts>
    <vt:vector size="29" baseType="lpstr">
      <vt:lpstr>Arial</vt:lpstr>
      <vt:lpstr>Calibri</vt:lpstr>
      <vt:lpstr>Calibri Light</vt:lpstr>
      <vt:lpstr>Source Sans Pro</vt:lpstr>
      <vt:lpstr>Wingdings</vt:lpstr>
      <vt:lpstr>Office</vt:lpstr>
      <vt:lpstr>Der Name Ihres Unternehmens  SOCIAL-MEDIA-STRATEGIE</vt:lpstr>
      <vt:lpstr>Zur Verwendung dieser Präsentation</vt:lpstr>
      <vt:lpstr>Rahmendaten</vt:lpstr>
      <vt:lpstr>Rahmendaten festlegen</vt:lpstr>
      <vt:lpstr>Social-Media-Ziele definieren</vt:lpstr>
      <vt:lpstr>Beispiele für Social-Media-Ziele</vt:lpstr>
      <vt:lpstr>Zusammenspiel Unternehmensziele  mit Social-Media-Zielen</vt:lpstr>
      <vt:lpstr>S.M.A.R.T-Prinzip zur Zieldefinition</vt:lpstr>
      <vt:lpstr>Zielgruppen definieren</vt:lpstr>
      <vt:lpstr>Zielgruppendefinition –  allgemeine Fragestellungen</vt:lpstr>
      <vt:lpstr>Zielgruppendefinition – Persona-Konzept</vt:lpstr>
      <vt:lpstr>Was macht der Wettbewerb?</vt:lpstr>
      <vt:lpstr>Wettbewerbsanalyse</vt:lpstr>
      <vt:lpstr>Audit-Rückschlüsse ziehen</vt:lpstr>
      <vt:lpstr>Wozu Audits?</vt:lpstr>
      <vt:lpstr>Beispiele für Analysen innerhalb eines Audits</vt:lpstr>
      <vt:lpstr>Diese Netzwerke führen wir fort</vt:lpstr>
      <vt:lpstr>Diese Netzwerke führen wir ggf. nicht fort</vt:lpstr>
      <vt:lpstr>Inhalte planen  (Content-Strategie)</vt:lpstr>
      <vt:lpstr>Content-Plan und -Strategie</vt:lpstr>
      <vt:lpstr>Next steps</vt:lpstr>
      <vt:lpstr>Next steps</vt:lpstr>
      <vt:lpstr>Wie oft anpassen und überprüfen?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Faktencheck  Web-Analyse-Tool-Auswahl</dc:title>
  <dc:creator>Markus Bockhorni - eMBIS Akademie</dc:creator>
  <cp:lastModifiedBy>Claudia Beauchamp</cp:lastModifiedBy>
  <cp:revision>67</cp:revision>
  <dcterms:created xsi:type="dcterms:W3CDTF">2021-07-20T14:16:34Z</dcterms:created>
  <dcterms:modified xsi:type="dcterms:W3CDTF">2022-01-10T11:45:48Z</dcterms:modified>
</cp:coreProperties>
</file>